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2.xml" ContentType="application/vnd.openxmlformats-officedocument.themeOverride+xml"/>
  <Override PartName="/ppt/tags/tag11.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 id="2147483759" r:id="rId4"/>
    <p:sldMasterId id="2147483784" r:id="rId5"/>
    <p:sldMasterId id="2147483805" r:id="rId6"/>
  </p:sldMasterIdLst>
  <p:notesMasterIdLst>
    <p:notesMasterId r:id="rId83"/>
  </p:notesMasterIdLst>
  <p:handoutMasterIdLst>
    <p:handoutMasterId r:id="rId84"/>
  </p:handoutMasterIdLst>
  <p:sldIdLst>
    <p:sldId id="368" r:id="rId7"/>
    <p:sldId id="404" r:id="rId8"/>
    <p:sldId id="311" r:id="rId9"/>
    <p:sldId id="312" r:id="rId10"/>
    <p:sldId id="371" r:id="rId11"/>
    <p:sldId id="372" r:id="rId12"/>
    <p:sldId id="291" r:id="rId13"/>
    <p:sldId id="373" r:id="rId14"/>
    <p:sldId id="315" r:id="rId15"/>
    <p:sldId id="301" r:id="rId16"/>
    <p:sldId id="350" r:id="rId17"/>
    <p:sldId id="392" r:id="rId18"/>
    <p:sldId id="353" r:id="rId19"/>
    <p:sldId id="316" r:id="rId20"/>
    <p:sldId id="317" r:id="rId21"/>
    <p:sldId id="374" r:id="rId22"/>
    <p:sldId id="375" r:id="rId23"/>
    <p:sldId id="263" r:id="rId24"/>
    <p:sldId id="293" r:id="rId25"/>
    <p:sldId id="389" r:id="rId26"/>
    <p:sldId id="299" r:id="rId27"/>
    <p:sldId id="314" r:id="rId28"/>
    <p:sldId id="378" r:id="rId29"/>
    <p:sldId id="379" r:id="rId30"/>
    <p:sldId id="323" r:id="rId31"/>
    <p:sldId id="327" r:id="rId32"/>
    <p:sldId id="380" r:id="rId33"/>
    <p:sldId id="325" r:id="rId34"/>
    <p:sldId id="326" r:id="rId35"/>
    <p:sldId id="393" r:id="rId36"/>
    <p:sldId id="396" r:id="rId37"/>
    <p:sldId id="321" r:id="rId38"/>
    <p:sldId id="319" r:id="rId39"/>
    <p:sldId id="304" r:id="rId40"/>
    <p:sldId id="306" r:id="rId41"/>
    <p:sldId id="390" r:id="rId42"/>
    <p:sldId id="305" r:id="rId43"/>
    <p:sldId id="303" r:id="rId44"/>
    <p:sldId id="307" r:id="rId45"/>
    <p:sldId id="391" r:id="rId46"/>
    <p:sldId id="310" r:id="rId47"/>
    <p:sldId id="331" r:id="rId48"/>
    <p:sldId id="388" r:id="rId49"/>
    <p:sldId id="333" r:id="rId50"/>
    <p:sldId id="339" r:id="rId51"/>
    <p:sldId id="336" r:id="rId52"/>
    <p:sldId id="335" r:id="rId53"/>
    <p:sldId id="332" r:id="rId54"/>
    <p:sldId id="334" r:id="rId55"/>
    <p:sldId id="337" r:id="rId56"/>
    <p:sldId id="338" r:id="rId57"/>
    <p:sldId id="397" r:id="rId58"/>
    <p:sldId id="398" r:id="rId59"/>
    <p:sldId id="399" r:id="rId60"/>
    <p:sldId id="400" r:id="rId61"/>
    <p:sldId id="340" r:id="rId62"/>
    <p:sldId id="341" r:id="rId63"/>
    <p:sldId id="342" r:id="rId64"/>
    <p:sldId id="343" r:id="rId65"/>
    <p:sldId id="344" r:id="rId66"/>
    <p:sldId id="345" r:id="rId67"/>
    <p:sldId id="355" r:id="rId68"/>
    <p:sldId id="357" r:id="rId69"/>
    <p:sldId id="354" r:id="rId70"/>
    <p:sldId id="366" r:id="rId71"/>
    <p:sldId id="367" r:id="rId72"/>
    <p:sldId id="384" r:id="rId73"/>
    <p:sldId id="370" r:id="rId74"/>
    <p:sldId id="361" r:id="rId75"/>
    <p:sldId id="381" r:id="rId76"/>
    <p:sldId id="356" r:id="rId77"/>
    <p:sldId id="363" r:id="rId78"/>
    <p:sldId id="364" r:id="rId79"/>
    <p:sldId id="365" r:id="rId80"/>
    <p:sldId id="401" r:id="rId81"/>
    <p:sldId id="403"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62376" autoAdjust="0"/>
  </p:normalViewPr>
  <p:slideViewPr>
    <p:cSldViewPr snapToGrid="0">
      <p:cViewPr varScale="1">
        <p:scale>
          <a:sx n="62" d="100"/>
          <a:sy n="62" d="100"/>
        </p:scale>
        <p:origin x="1341" y="39"/>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499"/>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6/4/2018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989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a:p>
            <a:endParaRPr lang="en-US" dirty="0"/>
          </a:p>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2.emf"/><Relationship Id="rId4" Type="http://schemas.openxmlformats.org/officeDocument/2006/relationships/oleObject" Target="../embeddings/oleObject5.bin"/></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2.emf"/><Relationship Id="rId4" Type="http://schemas.openxmlformats.org/officeDocument/2006/relationships/oleObject" Target="../embeddings/oleObject7.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6.png"/><Relationship Id="rId5" Type="http://schemas.openxmlformats.org/officeDocument/2006/relationships/image" Target="../media/image12.emf"/><Relationship Id="rId4" Type="http://schemas.openxmlformats.org/officeDocument/2006/relationships/oleObject" Target="../embeddings/oleObject10.bin"/></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2.emf"/><Relationship Id="rId4" Type="http://schemas.openxmlformats.org/officeDocument/2006/relationships/oleObject" Target="../embeddings/oleObject1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a:noFill/>
        </p:spPr>
        <p:txBody>
          <a:bodyPr>
            <a:normAutofit/>
          </a:bodyPr>
          <a:lstStyle>
            <a:lvl1pPr algn="l" defTabSz="914400" rtl="0" eaLnBrk="1" latinLnBrk="0" hangingPunct="1">
              <a:lnSpc>
                <a:spcPct val="90000"/>
              </a:lnSpc>
              <a:spcBef>
                <a:spcPct val="0"/>
              </a:spcBef>
              <a:buNone/>
              <a:defRPr lang="en-US" sz="5400" b="1" i="1" u="none" kern="1200" baseline="0" dirty="0">
                <a:solidFill>
                  <a:schemeClr val="bg1"/>
                </a:solidFill>
                <a:latin typeface="Segoe UI Light" panose="020B0502040204020203" pitchFamily="34" charset="0"/>
                <a:ea typeface="+mj-ea"/>
                <a:cs typeface="Segoe UI Light" panose="020B0502040204020203" pitchFamily="34" charset="0"/>
              </a:defRPr>
            </a:lvl1pPr>
          </a:lstStyle>
          <a:p>
            <a:endParaRPr lang="en-US" dirty="0"/>
          </a:p>
        </p:txBody>
      </p:sp>
      <p:sp>
        <p:nvSpPr>
          <p:cNvPr id="4" name="Text Placeholder 3"/>
          <p:cNvSpPr>
            <a:spLocks noGrp="1"/>
          </p:cNvSpPr>
          <p:nvPr>
            <p:ph type="body" sz="quarter" idx="11"/>
          </p:nvPr>
        </p:nvSpPr>
        <p:spPr>
          <a:xfrm>
            <a:off x="268080" y="1361440"/>
            <a:ext cx="11655840" cy="4704080"/>
          </a:xfrm>
          <a:noFill/>
        </p:spPr>
        <p:txBody>
          <a:bodyPr>
            <a:noAutofit/>
          </a:bodyPr>
          <a:lstStyle>
            <a:lvl1pPr marL="0" indent="0">
              <a:buNone/>
              <a:defRPr sz="4000">
                <a:solidFill>
                  <a:schemeClr val="bg1"/>
                </a:solidFill>
                <a:latin typeface="Segoe UI Light" panose="020B0502040204020203" pitchFamily="34" charset="0"/>
                <a:cs typeface="Segoe UI Light" panose="020B0502040204020203" pitchFamily="34" charset="0"/>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209533" cy="92333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67136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75699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95497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66736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289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87592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62743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452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662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1896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06324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672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6183151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0880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645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3796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751038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8929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a:defRPr/>
            </a:pPr>
            <a:r>
              <a:rPr lang="en-US">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4049">
              <a:defRPr/>
            </a:pPr>
            <a:fld id="{27258FFF-F925-446B-8502-81C933981705}" type="slidenum">
              <a:rPr lang="en-US" smtClean="0">
                <a:solidFill>
                  <a:srgbClr val="FFFFFF"/>
                </a:solidFill>
              </a:rPr>
              <a:pPr defTabSz="914049">
                <a:defRPr/>
              </a:pPr>
              <a:t>‹#›</a:t>
            </a:fld>
            <a:endParaRPr lang="en-US">
              <a:solidFill>
                <a:srgbClr val="FFFFFF"/>
              </a:solidFill>
            </a:endParaRPr>
          </a:p>
        </p:txBody>
      </p:sp>
    </p:spTree>
    <p:extLst>
      <p:ext uri="{BB962C8B-B14F-4D97-AF65-F5344CB8AC3E}">
        <p14:creationId xmlns:p14="http://schemas.microsoft.com/office/powerpoint/2010/main" val="38623911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037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ingl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266699" y="1"/>
            <a:ext cx="8622773" cy="910188"/>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sz="half" idx="1"/>
          </p:nvPr>
        </p:nvSpPr>
        <p:spPr>
          <a:xfrm>
            <a:off x="266699" y="1171444"/>
            <a:ext cx="11449050" cy="4780782"/>
          </a:xfrm>
        </p:spPr>
        <p:txBody>
          <a:bodyPr>
            <a:normAutofit/>
          </a:bodyPr>
          <a:lstStyle>
            <a:lvl1pPr>
              <a:defRPr sz="3200">
                <a:solidFill>
                  <a:srgbClr val="00ADEE"/>
                </a:solidFill>
              </a:defRPr>
            </a:lvl1pPr>
            <a:lvl2pPr>
              <a:defRPr sz="2800">
                <a:solidFill>
                  <a:schemeClr val="tx2"/>
                </a:solidFill>
              </a:defRPr>
            </a:lvl2pPr>
            <a:lvl3pPr>
              <a:defRPr sz="2400">
                <a:solidFill>
                  <a:schemeClr val="tx2"/>
                </a:solidFill>
              </a:defRPr>
            </a:lvl3pPr>
            <a:lvl4pPr>
              <a:defRPr sz="2000">
                <a:solidFill>
                  <a:schemeClr val="tx2"/>
                </a:solidFill>
              </a:defRPr>
            </a:lvl4pPr>
            <a:lvl5pPr>
              <a:defRPr sz="2000">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9442980" y="220768"/>
            <a:ext cx="2491325" cy="701501"/>
            <a:chOff x="9442979" y="220768"/>
            <a:chExt cx="2491325" cy="701501"/>
          </a:xfrm>
        </p:grpSpPr>
        <p:pic>
          <p:nvPicPr>
            <p:cNvPr id="13" name="Picture 12" descr="prep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14" name="Picture 13" descr="booster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15" name="Picture 14" descr="master_blu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3786120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3874"/>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3874"/>
            <a:fld id="{27258FFF-F925-446B-8502-81C933981705}" type="slidenum">
              <a:rPr lang="en-US" smtClean="0">
                <a:solidFill>
                  <a:srgbClr val="505050"/>
                </a:solidFill>
              </a:rPr>
              <a:pPr defTabSz="913874"/>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0"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6809684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3" name="Group 272"/>
          <p:cNvGrpSpPr/>
          <p:nvPr userDrawn="1"/>
        </p:nvGrpSpPr>
        <p:grpSpPr>
          <a:xfrm>
            <a:off x="6322572" y="3618014"/>
            <a:ext cx="5421215" cy="2769919"/>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2367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5289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42" name="Group 241"/>
          <p:cNvGrpSpPr/>
          <p:nvPr userDrawn="1"/>
        </p:nvGrpSpPr>
        <p:grpSpPr>
          <a:xfrm>
            <a:off x="6322572" y="3618014"/>
            <a:ext cx="5421215" cy="2769919"/>
            <a:chOff x="6218237" y="3671352"/>
            <a:chExt cx="5529922" cy="2825061"/>
          </a:xfrm>
        </p:grpSpPr>
        <p:sp>
          <p:nvSpPr>
            <p:cNvPr id="24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4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48" name="Group 247"/>
            <p:cNvGrpSpPr/>
            <p:nvPr userDrawn="1"/>
          </p:nvGrpSpPr>
          <p:grpSpPr bwMode="gray">
            <a:xfrm>
              <a:off x="10640972" y="5505041"/>
              <a:ext cx="368222" cy="356087"/>
              <a:chOff x="10962040" y="5443286"/>
              <a:chExt cx="391159" cy="378268"/>
            </a:xfrm>
            <a:solidFill>
              <a:srgbClr val="00BCF2"/>
            </a:solidFill>
          </p:grpSpPr>
          <p:sp>
            <p:nvSpPr>
              <p:cNvPr id="26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49" name="Group 248"/>
            <p:cNvGrpSpPr/>
            <p:nvPr userDrawn="1"/>
          </p:nvGrpSpPr>
          <p:grpSpPr bwMode="gray">
            <a:xfrm>
              <a:off x="9447278" y="4974961"/>
              <a:ext cx="1222019" cy="1209879"/>
              <a:chOff x="9693989" y="4880187"/>
              <a:chExt cx="1298141" cy="1285245"/>
            </a:xfrm>
            <a:solidFill>
              <a:srgbClr val="BAD80A"/>
            </a:solidFill>
          </p:grpSpPr>
          <p:sp>
            <p:nvSpPr>
              <p:cNvPr id="25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5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7072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71472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992664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8306987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4994772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7820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4077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721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4159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053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454853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1935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19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68015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817023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429444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a:defRPr/>
            </a:pPr>
            <a:r>
              <a:rPr lang="en-US"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14049">
              <a:defRPr/>
            </a:pPr>
            <a:fld id="{27258FFF-F925-446B-8502-81C933981705}" type="slidenum">
              <a:rPr lang="en-US" smtClean="0">
                <a:solidFill>
                  <a:srgbClr val="FFFFFF"/>
                </a:solidFill>
              </a:rPr>
              <a:pPr defTabSz="914049">
                <a:defRPr/>
              </a:pPr>
              <a:t>‹#›</a:t>
            </a:fld>
            <a:endParaRPr lang="en-US" dirty="0">
              <a:solidFill>
                <a:srgbClr val="FFFFFF"/>
              </a:solidFill>
            </a:endParaRPr>
          </a:p>
        </p:txBody>
      </p:sp>
      <p:sp>
        <p:nvSpPr>
          <p:cNvPr id="6" name="Text Placeholder 5"/>
          <p:cNvSpPr>
            <a:spLocks noGrp="1"/>
          </p:cNvSpPr>
          <p:nvPr>
            <p:ph type="body" sz="quarter" idx="14" hasCustomPrompt="1"/>
          </p:nvPr>
        </p:nvSpPr>
        <p:spPr>
          <a:xfrm>
            <a:off x="4339010" y="3557465"/>
            <a:ext cx="2205205" cy="1576744"/>
          </a:xfrm>
          <a:solidFill>
            <a:schemeClr val="accent3"/>
          </a:solidFill>
        </p:spPr>
        <p:txBody>
          <a:bodyPr/>
          <a:lstStyle>
            <a:lvl1pPr marL="0" indent="0">
              <a:lnSpc>
                <a:spcPts val="3625"/>
              </a:lnSpc>
              <a:spcBef>
                <a:spcPts val="0"/>
              </a:spcBef>
              <a:buNone/>
              <a:defRPr sz="3135">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891888"/>
            <a:ext cx="627497" cy="261610"/>
          </a:xfrm>
          <a:solidFill>
            <a:schemeClr val="accent3"/>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21" name="Text Placeholder 5"/>
          <p:cNvSpPr>
            <a:spLocks noGrp="1"/>
          </p:cNvSpPr>
          <p:nvPr>
            <p:ph type="body" sz="quarter" idx="16" hasCustomPrompt="1"/>
          </p:nvPr>
        </p:nvSpPr>
        <p:spPr>
          <a:xfrm>
            <a:off x="9233489" y="891888"/>
            <a:ext cx="627497" cy="261610"/>
          </a:xfrm>
          <a:solidFill>
            <a:schemeClr val="accent3"/>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22" name="Text Placeholder 5"/>
          <p:cNvSpPr>
            <a:spLocks noGrp="1"/>
          </p:cNvSpPr>
          <p:nvPr>
            <p:ph type="body" sz="quarter" idx="17" hasCustomPrompt="1"/>
          </p:nvPr>
        </p:nvSpPr>
        <p:spPr>
          <a:xfrm>
            <a:off x="9233489" y="3743932"/>
            <a:ext cx="627497" cy="261610"/>
          </a:xfrm>
          <a:solidFill>
            <a:schemeClr val="accent3"/>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Tree>
    <p:extLst>
      <p:ext uri="{BB962C8B-B14F-4D97-AF65-F5344CB8AC3E}">
        <p14:creationId xmlns:p14="http://schemas.microsoft.com/office/powerpoint/2010/main" val="714693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9351"/>
              <a:endParaRPr lang="en-US" sz="2400"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8" y="2100816"/>
            <a:ext cx="11007660" cy="1686801"/>
          </a:xfrm>
        </p:spPr>
        <p:txBody>
          <a:bodyPr/>
          <a:lstStyle>
            <a:lvl1pPr>
              <a:defRPr sz="5881">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856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4192"/>
              <a:endParaRPr lang="en-US" sz="1765"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4192"/>
              <a:endParaRPr lang="en-US" sz="1765"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Tree>
    <p:extLst>
      <p:ext uri="{BB962C8B-B14F-4D97-AF65-F5344CB8AC3E}">
        <p14:creationId xmlns:p14="http://schemas.microsoft.com/office/powerpoint/2010/main" val="3013017827"/>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5270880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6616"/>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23125103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103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14"/>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8"/>
              </a:spcBef>
              <a:buNone/>
              <a:defRPr sz="3136">
                <a:gradFill>
                  <a:gsLst>
                    <a:gs pos="1250">
                      <a:schemeClr val="tx1"/>
                    </a:gs>
                    <a:gs pos="99000">
                      <a:schemeClr val="tx1"/>
                    </a:gs>
                  </a:gsLst>
                  <a:lin ang="5400000" scaled="0"/>
                </a:gradFill>
              </a:defRPr>
            </a:lvl1pPr>
            <a:lvl2pPr marL="0" indent="0">
              <a:lnSpc>
                <a:spcPct val="100000"/>
              </a:lnSpc>
              <a:spcBef>
                <a:spcPts val="588"/>
              </a:spcBef>
              <a:buFontTx/>
              <a:buNone/>
              <a:defRPr sz="1567"/>
            </a:lvl2pPr>
            <a:lvl3pPr marL="224054" indent="0">
              <a:lnSpc>
                <a:spcPct val="100000"/>
              </a:lnSpc>
              <a:spcBef>
                <a:spcPts val="588"/>
              </a:spcBef>
              <a:buNone/>
              <a:defRPr sz="1765"/>
            </a:lvl3pPr>
            <a:lvl4pPr marL="448107" indent="0">
              <a:lnSpc>
                <a:spcPct val="100000"/>
              </a:lnSpc>
              <a:spcBef>
                <a:spcPts val="588"/>
              </a:spcBef>
              <a:buNone/>
              <a:defRPr sz="1567"/>
            </a:lvl4pPr>
            <a:lvl5pPr marL="672161" indent="0">
              <a:lnSpc>
                <a:spcPct val="100000"/>
              </a:lnSpc>
              <a:spcBef>
                <a:spcPts val="588"/>
              </a:spcBef>
              <a:buNone/>
              <a:defRPr sz="15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12499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defRPr sz="3136"/>
            </a:lvl1pPr>
            <a:lvl2pPr>
              <a:lnSpc>
                <a:spcPct val="100000"/>
              </a:lnSpc>
              <a:spcBef>
                <a:spcPts val="588"/>
              </a:spcBef>
              <a:defRPr sz="1765"/>
            </a:lvl2pPr>
            <a:lvl3pPr>
              <a:lnSpc>
                <a:spcPct val="100000"/>
              </a:lnSpc>
              <a:spcBef>
                <a:spcPts val="588"/>
              </a:spcBef>
              <a:defRPr sz="1567"/>
            </a:lvl3pPr>
            <a:lvl4pPr>
              <a:lnSpc>
                <a:spcPct val="100000"/>
              </a:lnSpc>
              <a:spcBef>
                <a:spcPts val="588"/>
              </a:spcBef>
              <a:defRPr sz="1371"/>
            </a:lvl4pPr>
            <a:lvl5pPr>
              <a:lnSpc>
                <a:spcPct val="100000"/>
              </a:lnSpc>
              <a:spcBef>
                <a:spcPts val="588"/>
              </a:spcBef>
              <a:defRPr sz="137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36098645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8"/>
              </a:spcBef>
              <a:spcAft>
                <a:spcPts val="0"/>
              </a:spcAft>
              <a:defRPr sz="3136">
                <a:solidFill>
                  <a:schemeClr val="accent1"/>
                </a:solidFill>
                <a:latin typeface="+mj-lt"/>
              </a:defRPr>
            </a:lvl1pPr>
            <a:lvl2pPr>
              <a:lnSpc>
                <a:spcPct val="100000"/>
              </a:lnSpc>
              <a:spcBef>
                <a:spcPts val="588"/>
              </a:spcBef>
              <a:spcAft>
                <a:spcPts val="0"/>
              </a:spcAft>
              <a:defRPr sz="1765">
                <a:latin typeface="+mn-lt"/>
              </a:defRPr>
            </a:lvl2pPr>
            <a:lvl3pPr>
              <a:lnSpc>
                <a:spcPct val="100000"/>
              </a:lnSpc>
              <a:spcBef>
                <a:spcPts val="588"/>
              </a:spcBef>
              <a:spcAft>
                <a:spcPts val="0"/>
              </a:spcAft>
              <a:defRPr sz="1567">
                <a:latin typeface="+mn-lt"/>
              </a:defRPr>
            </a:lvl3pPr>
            <a:lvl4pPr>
              <a:lnSpc>
                <a:spcPct val="100000"/>
              </a:lnSpc>
              <a:spcBef>
                <a:spcPts val="588"/>
              </a:spcBef>
              <a:spcAft>
                <a:spcPts val="0"/>
              </a:spcAft>
              <a:defRPr sz="1371">
                <a:latin typeface="+mn-lt"/>
              </a:defRPr>
            </a:lvl4pPr>
            <a:lvl5pPr>
              <a:lnSpc>
                <a:spcPct val="100000"/>
              </a:lnSpc>
              <a:spcBef>
                <a:spcPts val="588"/>
              </a:spcBef>
              <a:spcAft>
                <a:spcPts val="0"/>
              </a:spcAft>
              <a:defRPr sz="1371">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12"/>
            </a:lvl1pPr>
          </a:lstStyle>
          <a:p>
            <a:r>
              <a:rPr lang="en-US" dirty="0"/>
              <a:t>Click to edit Master title style</a:t>
            </a:r>
          </a:p>
        </p:txBody>
      </p:sp>
    </p:spTree>
    <p:extLst>
      <p:ext uri="{BB962C8B-B14F-4D97-AF65-F5344CB8AC3E}">
        <p14:creationId xmlns:p14="http://schemas.microsoft.com/office/powerpoint/2010/main" val="10299611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18022"/>
            <a:ext cx="5593094"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solidFill>
                  <a:schemeClr val="accent1"/>
                </a:solidFill>
              </a:defRPr>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0398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765"/>
            </a:lvl2pPr>
            <a:lvl3pPr marL="227165" indent="0">
              <a:buNone/>
              <a:tabLst/>
              <a:defRPr sz="1765"/>
            </a:lvl3pPr>
            <a:lvl4pPr marL="451219" indent="0">
              <a:buNone/>
              <a:defRPr sz="1175"/>
            </a:lvl4pPr>
            <a:lvl5pPr marL="672161" indent="0">
              <a:buNone/>
              <a:tabLst/>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69989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4"/>
            <a:ext cx="5607323"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810614"/>
          </a:xfrm>
        </p:spPr>
        <p:txBody>
          <a:bodyPr wrap="square">
            <a:spAutoFit/>
          </a:bodyPr>
          <a:lstStyle>
            <a:lvl1pPr marL="281623" indent="-281623">
              <a:spcBef>
                <a:spcPts val="1200"/>
              </a:spcBef>
              <a:buClr>
                <a:schemeClr val="tx1"/>
              </a:buClr>
              <a:buFont typeface="Arial" pitchFamily="34" charset="0"/>
              <a:buChar char="•"/>
              <a:defRPr sz="2745"/>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97258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49"/>
          </a:xfrm>
        </p:spPr>
        <p:txBody>
          <a:bodyPr wrap="square">
            <a:spAutoFit/>
          </a:bodyPr>
          <a:lstStyle>
            <a:lvl1pPr marL="281623" indent="-281623">
              <a:spcBef>
                <a:spcPts val="1200"/>
              </a:spcBef>
              <a:buClr>
                <a:schemeClr val="accent1"/>
              </a:buClr>
              <a:buFont typeface="Arial" pitchFamily="34" charset="0"/>
              <a:buChar char="•"/>
              <a:defRPr sz="2745">
                <a:solidFill>
                  <a:schemeClr val="accent1"/>
                </a:solidFill>
              </a:defRPr>
            </a:lvl1pPr>
            <a:lvl2pPr marL="520602" indent="-228557">
              <a:defRPr sz="1765"/>
            </a:lvl2pPr>
            <a:lvl3pPr marL="685671" indent="-165070">
              <a:tabLst/>
              <a:defRPr sz="1567"/>
            </a:lvl3pPr>
            <a:lvl4pPr marL="863437" indent="-177767">
              <a:defRPr sz="1077"/>
            </a:lvl4pPr>
            <a:lvl5pPr marL="1028506" indent="-165070">
              <a:tabLst/>
              <a:defRPr sz="10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1692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6640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050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029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553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23204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8086519"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3"/>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4192">
                <a:lnSpc>
                  <a:spcPct val="90000"/>
                </a:lnSpc>
                <a:spcAft>
                  <a:spcPts val="588"/>
                </a:spcAft>
              </a:pPr>
              <a:endParaRPr lang="en-US" sz="1371"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4192">
                <a:lnSpc>
                  <a:spcPct val="90000"/>
                </a:lnSpc>
                <a:spcAft>
                  <a:spcPts val="588"/>
                </a:spcAft>
              </a:pPr>
              <a:endParaRPr lang="en-US" sz="1765" b="1" dirty="0">
                <a:solidFill>
                  <a:srgbClr val="FFFFFF">
                    <a:lumMod val="65000"/>
                  </a:srgbClr>
                </a:solidFill>
              </a:endParaRPr>
            </a:p>
          </p:txBody>
        </p:sp>
      </p:grpSp>
    </p:spTree>
    <p:extLst>
      <p:ext uri="{BB962C8B-B14F-4D97-AF65-F5344CB8AC3E}">
        <p14:creationId xmlns:p14="http://schemas.microsoft.com/office/powerpoint/2010/main" val="42270583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0"/>
            <a:ext cx="11005513" cy="2443827"/>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4121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pPr defTabSz="914225"/>
            <a:endParaRPr lang="en-US" dirty="0">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72471764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14031201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2"/>
            <a:ext cx="11653523" cy="1158793"/>
          </a:xfrm>
          <a:noFill/>
        </p:spPr>
        <p:txBody>
          <a:bodyPr anchorCtr="0">
            <a:spAutoFit/>
          </a:bodyPr>
          <a:lstStyle>
            <a:lvl1pPr>
              <a:defRPr sz="7056"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1426796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60353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4225">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4225"/>
            <a:fld id="{6052FC3A-E1BD-E54F-9A48-71EBDEF00552}" type="slidenum">
              <a:rPr lang="en-US" smtClean="0">
                <a:solidFill>
                  <a:srgbClr val="505050"/>
                </a:solidFill>
              </a:rPr>
              <a:pPr defTabSz="914225"/>
              <a:t>‹#›</a:t>
            </a:fld>
            <a:endParaRPr lang="en-US">
              <a:solidFill>
                <a:srgbClr val="505050"/>
              </a:solidFill>
            </a:endParaRPr>
          </a:p>
        </p:txBody>
      </p:sp>
    </p:spTree>
    <p:extLst>
      <p:ext uri="{BB962C8B-B14F-4D97-AF65-F5344CB8AC3E}">
        <p14:creationId xmlns:p14="http://schemas.microsoft.com/office/powerpoint/2010/main" val="16663480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5789486"/>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pPr defTabSz="914225"/>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6" y="6558796"/>
            <a:ext cx="555596" cy="134483"/>
          </a:xfrm>
          <a:prstGeom prst="rect">
            <a:avLst/>
          </a:prstGeom>
        </p:spPr>
        <p:txBody>
          <a:bodyPr/>
          <a:lstStyle/>
          <a:p>
            <a:pPr defTabSz="914225"/>
            <a:fld id="{27258FFF-F925-446B-8502-81C933981705}" type="slidenum">
              <a:rPr lang="en-US" smtClean="0">
                <a:gradFill>
                  <a:gsLst>
                    <a:gs pos="2239">
                      <a:srgbClr val="FFFFFF"/>
                    </a:gs>
                    <a:gs pos="11940">
                      <a:srgbClr val="FFFFFF"/>
                    </a:gs>
                  </a:gsLst>
                  <a:lin ang="5400000" scaled="0"/>
                </a:gradFill>
              </a:rPr>
              <a:pPr defTabSz="914225"/>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1419815749"/>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7"/>
            <a:ext cx="11007660" cy="1686801"/>
          </a:xfrm>
        </p:spPr>
        <p:txBody>
          <a:bodyPr/>
          <a:lstStyle>
            <a:lvl1pPr>
              <a:defRPr sz="5880">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6616"/>
          </a:xfrm>
        </p:spPr>
        <p:txBody>
          <a:bodyPr/>
          <a:lstStyle>
            <a:lvl1pPr marL="0" indent="0" algn="l">
              <a:buNone/>
              <a:defRPr sz="2157">
                <a:solidFill>
                  <a:schemeClr val="bg1"/>
                </a:solidFill>
                <a:latin typeface="+mn-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3367519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286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12987"/>
          </a:xfrm>
        </p:spPr>
        <p:txBody>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986319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24397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6/4/2018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dirty="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6908273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790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5.emf"/><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4.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image" Target="../media/image5.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theme" Target="../theme/theme5.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oleObject" Target="../embeddings/oleObject2.bin"/><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ags" Target="../tags/tag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vmlDrawing" Target="../drawings/vmlDrawing2.v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6.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6/4/2018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721577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9" r:id="rId19"/>
    <p:sldLayoutId id="2147483781" r:id="rId20"/>
    <p:sldLayoutId id="2147483782" r:id="rId21"/>
    <p:sldLayoutId id="21474837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1833322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1"/>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528300"/>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Lst>
  <p:transition>
    <p:fade/>
  </p:transition>
  <p:hf sldNum="0" hdr="0" ftr="0" dt="0"/>
  <p:txStyles>
    <p:titleStyle>
      <a:lvl1pPr algn="l" defTabSz="914192" rtl="0" eaLnBrk="1" latinLnBrk="0" hangingPunct="1">
        <a:lnSpc>
          <a:spcPct val="90000"/>
        </a:lnSpc>
        <a:spcBef>
          <a:spcPct val="0"/>
        </a:spcBef>
        <a:buNone/>
        <a:defRPr lang="en-US" sz="3528" b="0" kern="1200" cap="none" spc="-100" baseline="0" dirty="0" smtClean="0">
          <a:ln w="3175">
            <a:noFill/>
          </a:ln>
          <a:solidFill>
            <a:schemeClr val="bg1"/>
          </a:solidFill>
          <a:effectLst/>
          <a:latin typeface="+mj-lt"/>
          <a:ea typeface="+mn-ea"/>
          <a:cs typeface="Segoe UI" pitchFamily="34" charset="0"/>
        </a:defRPr>
      </a:lvl1pPr>
    </p:titleStyle>
    <p:bodyStyle>
      <a:lvl1pPr marL="336080" marR="0" indent="-336080" algn="l" defTabSz="914192" rtl="0" eaLnBrk="1" fontAlgn="auto" latinLnBrk="0" hangingPunct="1">
        <a:lnSpc>
          <a:spcPct val="100000"/>
        </a:lnSpc>
        <a:spcBef>
          <a:spcPts val="588"/>
        </a:spcBef>
        <a:spcAft>
          <a:spcPts val="0"/>
        </a:spcAft>
        <a:buClrTx/>
        <a:buSzPct val="90000"/>
        <a:buFont typeface="Arial" pitchFamily="34" charset="0"/>
        <a:buChar char="•"/>
        <a:tabLst/>
        <a:defRPr sz="1371"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0000"/>
        </a:lnSpc>
        <a:spcBef>
          <a:spcPts val="588"/>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6.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AD3-466F-4518-A1F6-B07FF287871D}"/>
              </a:ext>
            </a:extLst>
          </p:cNvPr>
          <p:cNvSpPr>
            <a:spLocks noGrp="1"/>
          </p:cNvSpPr>
          <p:nvPr>
            <p:ph type="ctrTitle"/>
          </p:nvPr>
        </p:nvSpPr>
        <p:spPr>
          <a:xfrm>
            <a:off x="259714" y="1656980"/>
            <a:ext cx="8361045" cy="1686562"/>
          </a:xfrm>
        </p:spPr>
        <p:txBody>
          <a:bodyPr/>
          <a:lstStyle/>
          <a:p>
            <a:r>
              <a:rPr lang="en-US" sz="4705" dirty="0"/>
              <a:t>Design Security and Identity Solutions</a:t>
            </a:r>
          </a:p>
        </p:txBody>
      </p:sp>
    </p:spTree>
    <p:extLst>
      <p:ext uri="{BB962C8B-B14F-4D97-AF65-F5344CB8AC3E}">
        <p14:creationId xmlns:p14="http://schemas.microsoft.com/office/powerpoint/2010/main" val="21227599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latin typeface="Segoe UI Light" panose="020B0502040204020203" pitchFamily="34" charset="0"/>
                <a:cs typeface="Segoe UI Light" panose="020B0502040204020203" pitchFamily="34" charset="0"/>
              </a:rPr>
              <a:t>Three steps to accessing Microsoft Graph API</a:t>
            </a:r>
          </a:p>
          <a:p>
            <a:pPr marL="514350" indent="-514350">
              <a:buAutoNum type="arabicPeriod"/>
            </a:pPr>
            <a:r>
              <a:rPr lang="en-US" dirty="0">
                <a:latin typeface="Segoe UI Light" panose="020B0502040204020203" pitchFamily="34" charset="0"/>
                <a:cs typeface="Segoe UI Light" panose="020B0502040204020203" pitchFamily="34" charset="0"/>
              </a:rPr>
              <a:t>Add application with a client secret</a:t>
            </a:r>
          </a:p>
          <a:p>
            <a:pPr marL="514350" indent="-514350">
              <a:buAutoNum type="arabicPeriod"/>
            </a:pPr>
            <a:r>
              <a:rPr lang="en-US" dirty="0">
                <a:latin typeface="Segoe UI Light" panose="020B0502040204020203" pitchFamily="34" charset="0"/>
                <a:cs typeface="Segoe UI Light" panose="020B0502040204020203" pitchFamily="34" charset="0"/>
              </a:rPr>
              <a:t>Use secret and other info to authenticate to Graph API and get token</a:t>
            </a:r>
          </a:p>
          <a:p>
            <a:pPr marL="514350" indent="-514350">
              <a:buAutoNum type="arabicPeriod"/>
            </a:pPr>
            <a:r>
              <a:rPr lang="en-US" dirty="0">
                <a:latin typeface="Segoe UI Light" panose="020B0502040204020203" pitchFamily="34" charset="0"/>
                <a:cs typeface="Segoe UI Light" panose="020B0502040204020203" pitchFamily="34" charset="0"/>
              </a:rPr>
              <a:t>Use returned token to make requests to the API endpoint</a:t>
            </a:r>
          </a:p>
          <a:p>
            <a:pPr marL="0" indent="0">
              <a:buNone/>
            </a:pP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Segoe UI Light" panose="020B0502040204020203" pitchFamily="34" charset="0"/>
                <a:cs typeface="Segoe UI Light" panose="020B0502040204020203" pitchFamily="34" charset="0"/>
              </a:rPr>
              <a:t>https://graph.windows.net/{tenantId}/{resourcePath}?{apiVersion}</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Which of the following are needed to interact with the Graph API?</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Access Token</a:t>
            </a:r>
          </a:p>
          <a:p>
            <a:r>
              <a:rPr lang="en-US" dirty="0">
                <a:latin typeface="Segoe UI Light" panose="020B0502040204020203" pitchFamily="34" charset="0"/>
                <a:cs typeface="Segoe UI Light" panose="020B0502040204020203" pitchFamily="34" charset="0"/>
              </a:rPr>
              <a:t>The Azure AD Application Key</a:t>
            </a:r>
          </a:p>
          <a:p>
            <a:r>
              <a:rPr lang="en-US" dirty="0">
                <a:latin typeface="Segoe UI Light" panose="020B0502040204020203" pitchFamily="34" charset="0"/>
                <a:cs typeface="Segoe UI Light" panose="020B0502040204020203" pitchFamily="34" charset="0"/>
              </a:rPr>
              <a:t>The Azure AD Tenant ID</a:t>
            </a:r>
          </a:p>
          <a:p>
            <a:r>
              <a:rPr lang="en-US" dirty="0">
                <a:latin typeface="Segoe UI Light" panose="020B0502040204020203" pitchFamily="34" charset="0"/>
                <a:cs typeface="Segoe UI Light" panose="020B0502040204020203" pitchFamily="34" charset="0"/>
              </a:rPr>
              <a:t>Refresh Token</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952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Which of the following are needed to interact with the Graph API?</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Access Token</a:t>
            </a:r>
          </a:p>
          <a:p>
            <a:r>
              <a:rPr lang="en-US" dirty="0">
                <a:latin typeface="Segoe UI Light" panose="020B0502040204020203" pitchFamily="34" charset="0"/>
                <a:cs typeface="Segoe UI Light" panose="020B0502040204020203" pitchFamily="34" charset="0"/>
              </a:rPr>
              <a:t>The Azure AD Application Key</a:t>
            </a:r>
          </a:p>
          <a:p>
            <a:r>
              <a:rPr lang="en-US" dirty="0">
                <a:latin typeface="Segoe UI Light" panose="020B0502040204020203" pitchFamily="34" charset="0"/>
                <a:cs typeface="Segoe UI Light" panose="020B0502040204020203" pitchFamily="34" charset="0"/>
              </a:rPr>
              <a:t>The Azure AD Tenant ID</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101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OAuth 2.0 and </a:t>
            </a:r>
            <a:r>
              <a:rPr lang="en-US" dirty="0" err="1">
                <a:latin typeface="Segoe UI Light" panose="020B0502040204020203" pitchFamily="34" charset="0"/>
                <a:cs typeface="Segoe UI Light" panose="020B0502040204020203" pitchFamily="34" charset="0"/>
              </a:rPr>
              <a:t>OpenID</a:t>
            </a:r>
            <a:r>
              <a:rPr lang="en-US" dirty="0">
                <a:latin typeface="Segoe UI Light" panose="020B0502040204020203" pitchFamily="34" charset="0"/>
                <a:cs typeface="Segoe UI Light" panose="020B0502040204020203" pitchFamily="34" charset="0"/>
              </a:rPr>
              <a:t> Connect</a:t>
            </a:r>
          </a:p>
        </p:txBody>
      </p:sp>
      <p:sp>
        <p:nvSpPr>
          <p:cNvPr id="4" name="Content Placeholder 3"/>
          <p:cNvSpPr>
            <a:spLocks noGrp="1"/>
          </p:cNvSpPr>
          <p:nvPr>
            <p:ph idx="1"/>
          </p:nvPr>
        </p:nvSpPr>
        <p:spPr/>
        <p:txBody>
          <a:bodyPr/>
          <a:lstStyle/>
          <a:p>
            <a:pPr marL="171450" indent="-171450">
              <a:buFont typeface="Arial"/>
              <a:buChar char="•"/>
            </a:pPr>
            <a:r>
              <a:rPr lang="en-US" dirty="0">
                <a:latin typeface="Segoe UI Light" panose="020B0502040204020203" pitchFamily="34" charset="0"/>
                <a:cs typeface="Segoe UI Light" panose="020B0502040204020203" pitchFamily="34" charset="0"/>
              </a:rPr>
              <a:t>OAuth 2.0</a:t>
            </a:r>
          </a:p>
          <a:p>
            <a:pPr marL="628650" lvl="1" indent="-171450">
              <a:buFont typeface="Arial"/>
              <a:buChar char="•"/>
            </a:pPr>
            <a:r>
              <a:rPr lang="en-US" dirty="0">
                <a:latin typeface="Segoe UI Light" panose="020B0502040204020203" pitchFamily="34" charset="0"/>
                <a:cs typeface="Segoe UI Light" panose="020B0502040204020203" pitchFamily="34" charset="0"/>
              </a:rPr>
              <a:t>Open standard for authorization</a:t>
            </a:r>
          </a:p>
          <a:p>
            <a:pPr marL="628650" lvl="1" indent="-171450">
              <a:buFont typeface="Arial"/>
              <a:buChar char="•"/>
            </a:pPr>
            <a:r>
              <a:rPr lang="en-US" dirty="0">
                <a:latin typeface="Segoe UI Light" panose="020B0502040204020203" pitchFamily="34" charset="0"/>
                <a:cs typeface="Segoe UI Light" panose="020B0502040204020203" pitchFamily="34" charset="0"/>
              </a:rPr>
              <a:t>Implemented as an authorization protocol versus an authentication protocol</a:t>
            </a:r>
          </a:p>
          <a:p>
            <a:pPr marL="628650" lvl="1" indent="-171450">
              <a:buFont typeface="Arial"/>
              <a:buChar char="•"/>
            </a:pPr>
            <a:r>
              <a:rPr lang="en-US" dirty="0">
                <a:latin typeface="Segoe UI Light" panose="020B0502040204020203" pitchFamily="34" charset="0"/>
                <a:cs typeface="Segoe UI Light" panose="020B0502040204020203" pitchFamily="34" charset="0"/>
              </a:rPr>
              <a:t>Focused on what resources you have access to</a:t>
            </a:r>
          </a:p>
          <a:p>
            <a:pPr marL="171450" indent="-171450">
              <a:buFont typeface="Arial"/>
              <a:buChar char="•"/>
            </a:pPr>
            <a:r>
              <a:rPr lang="en-US" dirty="0" err="1">
                <a:latin typeface="Segoe UI Light" panose="020B0502040204020203" pitchFamily="34" charset="0"/>
                <a:cs typeface="Segoe UI Light" panose="020B0502040204020203" pitchFamily="34" charset="0"/>
              </a:rPr>
              <a:t>OpenID</a:t>
            </a:r>
            <a:r>
              <a:rPr lang="en-US" dirty="0">
                <a:latin typeface="Segoe UI Light" panose="020B0502040204020203" pitchFamily="34" charset="0"/>
                <a:cs typeface="Segoe UI Light" panose="020B0502040204020203" pitchFamily="34" charset="0"/>
              </a:rPr>
              <a:t> Connect</a:t>
            </a:r>
          </a:p>
          <a:p>
            <a:pPr marL="628650" lvl="1" indent="-171450">
              <a:buFont typeface="Arial"/>
              <a:buChar char="•"/>
            </a:pPr>
            <a:r>
              <a:rPr lang="en-US" dirty="0">
                <a:latin typeface="Segoe UI Light" panose="020B0502040204020203" pitchFamily="34" charset="0"/>
                <a:cs typeface="Segoe UI Light" panose="020B0502040204020203" pitchFamily="34" charset="0"/>
              </a:rPr>
              <a:t>Extends the OAuth 2.0 authorization protocol to use as an authentication protocol</a:t>
            </a:r>
          </a:p>
          <a:p>
            <a:pPr marL="628650" lvl="1" indent="-171450">
              <a:buFont typeface="Arial"/>
              <a:buChar char="•"/>
            </a:pPr>
            <a:r>
              <a:rPr lang="en-US" dirty="0">
                <a:latin typeface="Segoe UI Light" panose="020B0502040204020203" pitchFamily="34" charset="0"/>
                <a:cs typeface="Segoe UI Light" panose="020B0502040204020203" pitchFamily="34" charset="0"/>
              </a:rPr>
              <a:t>Enables SSO with </a:t>
            </a:r>
            <a:r>
              <a:rPr lang="en-US" dirty="0" err="1">
                <a:latin typeface="Segoe UI Light" panose="020B0502040204020203" pitchFamily="34" charset="0"/>
                <a:cs typeface="Segoe UI Light" panose="020B0502040204020203" pitchFamily="34" charset="0"/>
              </a:rPr>
              <a:t>Oauth</a:t>
            </a:r>
            <a:endParaRPr lang="en-US" dirty="0">
              <a:latin typeface="Segoe UI Light" panose="020B0502040204020203" pitchFamily="34" charset="0"/>
              <a:cs typeface="Segoe UI Light" panose="020B0502040204020203" pitchFamily="34" charset="0"/>
            </a:endParaRPr>
          </a:p>
          <a:p>
            <a:pPr marL="628650" lvl="1" indent="-171450">
              <a:buFont typeface="Arial"/>
              <a:buChar char="•"/>
            </a:pPr>
            <a:r>
              <a:rPr lang="en-US" dirty="0">
                <a:latin typeface="Segoe UI Light" panose="020B0502040204020203" pitchFamily="34" charset="0"/>
                <a:cs typeface="Segoe UI Light" panose="020B0502040204020203" pitchFamily="34" charset="0"/>
              </a:rPr>
              <a:t>Recommended for web applications hosted on a server and accessed via a browser</a:t>
            </a:r>
          </a:p>
          <a:p>
            <a:endParaRPr lang="en-US" dirty="0">
              <a:latin typeface="Segoe UI Light" panose="020B0502040204020203" pitchFamily="34" charset="0"/>
              <a:cs typeface="Segoe UI Light" panose="020B0502040204020203" pitchFamily="34" charset="0"/>
            </a:endParaRPr>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latin typeface="Segoe UI Light" panose="020B0502040204020203" pitchFamily="34" charset="0"/>
                <a:cs typeface="Segoe UI Light" panose="020B0502040204020203" pitchFamily="34" charset="0"/>
              </a:rPr>
              <a:t>https://</a:t>
            </a:r>
            <a:r>
              <a:rPr lang="en-US" b="1" dirty="0" err="1">
                <a:solidFill>
                  <a:schemeClr val="accent1">
                    <a:lumMod val="75000"/>
                  </a:schemeClr>
                </a:solidFill>
                <a:latin typeface="Segoe UI Light" panose="020B0502040204020203" pitchFamily="34" charset="0"/>
                <a:cs typeface="Segoe UI Light" panose="020B0502040204020203" pitchFamily="34" charset="0"/>
              </a:rPr>
              <a:t>docs.microsoft.com</a:t>
            </a:r>
            <a:r>
              <a:rPr lang="en-US" b="1" dirty="0">
                <a:solidFill>
                  <a:schemeClr val="accent1">
                    <a:lumMod val="75000"/>
                  </a:schemeClr>
                </a:solidFill>
                <a:latin typeface="Segoe UI Light" panose="020B0502040204020203" pitchFamily="34" charset="0"/>
                <a:cs typeface="Segoe UI Light" panose="020B0502040204020203" pitchFamily="34" charset="0"/>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Auth</a:t>
            </a:r>
            <a:r>
              <a:rPr lang="en-US" dirty="0">
                <a:latin typeface="Segoe UI Light" panose="020B0502040204020203" pitchFamily="34" charset="0"/>
                <a:cs typeface="Segoe UI Light" panose="020B0502040204020203" pitchFamily="34" charset="0"/>
              </a:rPr>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5078313"/>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client</a:t>
            </a:r>
            <a:r>
              <a:rPr lang="en-US" dirty="0">
                <a:latin typeface="Segoe UI Light" panose="020B0502040204020203" pitchFamily="34" charset="0"/>
                <a:cs typeface="Segoe UI Light" panose="020B0502040204020203" pitchFamily="34" charset="0"/>
              </a:rPr>
              <a:t> refers to the mobile app, web app, etc. that wants to access a resource</a:t>
            </a: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resource owner </a:t>
            </a:r>
            <a:r>
              <a:rPr lang="en-US" dirty="0">
                <a:latin typeface="Segoe UI Light" panose="020B0502040204020203" pitchFamily="34" charset="0"/>
                <a:cs typeface="Segoe UI Light" panose="020B0502040204020203" pitchFamily="34" charset="0"/>
              </a:rPr>
              <a:t> has control of resources that are being secured</a:t>
            </a:r>
            <a:endParaRPr lang="en-US" b="1" dirty="0">
              <a:latin typeface="Segoe UI Light" panose="020B0502040204020203" pitchFamily="34" charset="0"/>
              <a:cs typeface="Segoe UI Light" panose="020B0502040204020203" pitchFamily="34" charset="0"/>
            </a:endParaRP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security token</a:t>
            </a:r>
            <a:r>
              <a:rPr lang="en-US" dirty="0">
                <a:latin typeface="Segoe UI Light" panose="020B0502040204020203" pitchFamily="34" charset="0"/>
                <a:cs typeface="Segoe UI Light" panose="020B0502040204020203" pitchFamily="34" charset="0"/>
              </a:rPr>
              <a:t> is a collection of claims.  It is often digitally signed, encrypted, and transferred through secured channels to ensure its conﬁdentiality, integrity, and authenticity (aka </a:t>
            </a:r>
            <a:r>
              <a:rPr lang="en-US" b="1" dirty="0">
                <a:latin typeface="Segoe UI Light" panose="020B0502040204020203" pitchFamily="34" charset="0"/>
                <a:cs typeface="Segoe UI Light" panose="020B0502040204020203" pitchFamily="34" charset="0"/>
              </a:rPr>
              <a:t>access token</a:t>
            </a:r>
            <a:r>
              <a:rPr lang="en-US" dirty="0">
                <a:latin typeface="Segoe UI Light" panose="020B0502040204020203" pitchFamily="34" charset="0"/>
                <a:cs typeface="Segoe UI Light" panose="020B0502040204020203" pitchFamily="34" charset="0"/>
              </a:rPr>
              <a:t>)</a:t>
            </a: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service provider</a:t>
            </a:r>
            <a:r>
              <a:rPr lang="en-US" dirty="0">
                <a:latin typeface="Segoe UI Light" panose="020B0502040204020203" pitchFamily="34" charset="0"/>
                <a:cs typeface="Segoe UI Light" panose="020B0502040204020203" pitchFamily="34" charset="0"/>
              </a:rPr>
              <a:t> provides requested services (aka </a:t>
            </a:r>
            <a:r>
              <a:rPr lang="en-US" b="1" dirty="0">
                <a:latin typeface="Segoe UI Light" panose="020B0502040204020203" pitchFamily="34" charset="0"/>
                <a:cs typeface="Segoe UI Light" panose="020B0502040204020203" pitchFamily="34" charset="0"/>
              </a:rPr>
              <a:t>relying party</a:t>
            </a:r>
            <a:r>
              <a:rPr lang="en-US" dirty="0">
                <a:latin typeface="Segoe UI Light" panose="020B0502040204020203" pitchFamily="34" charset="0"/>
                <a:cs typeface="Segoe UI Light" panose="020B0502040204020203" pitchFamily="34" charset="0"/>
              </a:rPr>
              <a:t>)</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identity provider</a:t>
            </a:r>
            <a:r>
              <a:rPr lang="en-US" dirty="0">
                <a:latin typeface="Segoe UI Light" panose="020B0502040204020203" pitchFamily="34" charset="0"/>
                <a:cs typeface="Segoe UI Light" panose="020B0502040204020203" pitchFamily="34" charset="0"/>
              </a:rPr>
              <a:t> authenticates entities and issues security tokens to relying parties (aka </a:t>
            </a:r>
            <a:r>
              <a:rPr lang="en-US" b="1" dirty="0">
                <a:latin typeface="Segoe UI Light" panose="020B0502040204020203" pitchFamily="34" charset="0"/>
                <a:cs typeface="Segoe UI Light" panose="020B0502040204020203" pitchFamily="34" charset="0"/>
              </a:rPr>
              <a:t>security token service </a:t>
            </a:r>
            <a:r>
              <a:rPr lang="en-US" dirty="0">
                <a:latin typeface="Segoe UI Light" panose="020B0502040204020203" pitchFamily="34" charset="0"/>
                <a:cs typeface="Segoe UI Light" panose="020B0502040204020203" pitchFamily="34" charset="0"/>
              </a:rPr>
              <a:t>STS or </a:t>
            </a:r>
            <a:r>
              <a:rPr lang="en-US" b="1" dirty="0">
                <a:latin typeface="Segoe UI Light" panose="020B0502040204020203" pitchFamily="34" charset="0"/>
                <a:cs typeface="Segoe UI Light" panose="020B0502040204020203" pitchFamily="34" charset="0"/>
              </a:rPr>
              <a:t>authorization server</a:t>
            </a:r>
            <a:r>
              <a:rPr lang="en-US" dirty="0">
                <a:latin typeface="Segoe UI Light" panose="020B0502040204020203" pitchFamily="34" charset="0"/>
                <a:cs typeface="Segoe UI Light" panose="020B0502040204020203" pitchFamily="34" charset="0"/>
              </a:rPr>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authentication</a:t>
            </a:r>
            <a:r>
              <a:rPr lang="en-US" dirty="0">
                <a:latin typeface="Segoe UI Light" panose="020B0502040204020203" pitchFamily="34" charset="0"/>
                <a:cs typeface="Segoe UI Light" panose="020B0502040204020203" pitchFamily="34" charset="0"/>
              </a:rPr>
              <a:t> is to verify if an entity is  indeed what it claims to be</a:t>
            </a: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authorization</a:t>
            </a:r>
            <a:r>
              <a:rPr lang="en-US" dirty="0">
                <a:latin typeface="Segoe UI Light" panose="020B0502040204020203" pitchFamily="34" charset="0"/>
                <a:cs typeface="Segoe UI Light" panose="020B0502040204020203" pitchFamily="34" charset="0"/>
              </a:rPr>
              <a:t> is the process of determining whether an authenticated user has access to certain functionalities provided by the service provider</a:t>
            </a: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claim</a:t>
            </a:r>
            <a:r>
              <a:rPr lang="en-US" dirty="0">
                <a:latin typeface="Segoe UI Light" panose="020B0502040204020203" pitchFamily="34" charset="0"/>
                <a:cs typeface="Segoe UI Light" panose="020B0502040204020203" pitchFamily="34" charset="0"/>
              </a:rPr>
              <a:t> is an assertion made on an attribute of an entity (think property or descriptor or attribute)</a:t>
            </a:r>
          </a:p>
          <a:p>
            <a:endParaRPr lang="en-US" b="1"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refresh token </a:t>
            </a:r>
            <a:r>
              <a:rPr lang="en-US" dirty="0">
                <a:latin typeface="Segoe UI Light" panose="020B0502040204020203" pitchFamily="34" charset="0"/>
                <a:cs typeface="Segoe UI Light" panose="020B0502040204020203" pitchFamily="34" charset="0"/>
              </a:rPr>
              <a:t>is optionally issued with the access token and is a longer lasting credential (than the access token) solely used to request additional access tokens.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identity token or id token </a:t>
            </a:r>
            <a:r>
              <a:rPr lang="en-US" dirty="0">
                <a:latin typeface="Segoe UI Light" panose="020B0502040204020203" pitchFamily="34" charset="0"/>
                <a:cs typeface="Segoe UI Light" panose="020B0502040204020203" pitchFamily="34" charset="0"/>
              </a:rPr>
              <a:t>is OpenID’s extension to OAuth 2.  The structure is similar to the access token, but indicates user authentication -not authorization. (aka </a:t>
            </a:r>
            <a:r>
              <a:rPr lang="en-US" b="1" dirty="0">
                <a:latin typeface="Segoe UI Light" panose="020B0502040204020203" pitchFamily="34" charset="0"/>
                <a:cs typeface="Segoe UI Light" panose="020B0502040204020203" pitchFamily="34" charset="0"/>
              </a:rPr>
              <a:t>authorization token</a:t>
            </a:r>
            <a:r>
              <a:rPr lang="en-US" dirty="0">
                <a:latin typeface="Segoe UI Light" panose="020B0502040204020203" pitchFamily="34" charset="0"/>
                <a:cs typeface="Segoe UI Light" panose="020B0502040204020203" pitchFamily="34" charset="0"/>
              </a:rPr>
              <a:t>)</a:t>
            </a:r>
            <a:endParaRPr lang="en-US"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73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Authorization Code Flow</a:t>
            </a:r>
          </a:p>
          <a:p>
            <a:pPr marL="0" indent="0">
              <a:buNone/>
            </a:pPr>
            <a:r>
              <a:rPr lang="en-US" sz="2000" dirty="0">
                <a:latin typeface="Segoe UI Light" panose="020B0502040204020203" pitchFamily="34" charset="0"/>
                <a:cs typeface="Segoe UI Light" panose="020B0502040204020203" pitchFamily="34" charset="0"/>
              </a:rPr>
              <a:t>The Authorization Code Flow returns an Authorization Code to the Client, which can then exchange it for an ID Token and an Access Token directly.</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Implicit Flow</a:t>
            </a:r>
          </a:p>
          <a:p>
            <a:pPr marL="0" indent="0">
              <a:buNone/>
            </a:pPr>
            <a:r>
              <a:rPr lang="en-US" sz="2000" dirty="0">
                <a:latin typeface="Segoe UI Light" panose="020B0502040204020203" pitchFamily="34" charset="0"/>
                <a:cs typeface="Segoe UI Light" panose="020B0502040204020203" pitchFamily="34" charset="0"/>
              </a:rPr>
              <a:t>The Implicit Flow is mainly used by Clients implemented in a browser using a scripting language. The Access Token and ID Token are returned directly to the Client.</a:t>
            </a:r>
          </a:p>
          <a:p>
            <a:pPr marL="0" indent="0">
              <a:buNone/>
            </a:pPr>
            <a:endParaRPr lang="en-US" sz="2000"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Hybrid Flow</a:t>
            </a:r>
          </a:p>
          <a:p>
            <a:pPr marL="0" indent="0">
              <a:buNone/>
            </a:pPr>
            <a:r>
              <a:rPr lang="en-US" sz="2000" dirty="0">
                <a:latin typeface="Segoe UI Light" panose="020B0502040204020203" pitchFamily="34" charset="0"/>
                <a:cs typeface="Segoe UI Light" panose="020B0502040204020203" pitchFamily="34" charset="0"/>
              </a:rPr>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latin typeface="Segoe UI Light" panose="020B0502040204020203" pitchFamily="34" charset="0"/>
                <a:cs typeface="Segoe UI Light" panose="020B0502040204020203" pitchFamily="34" charset="0"/>
              </a:rPr>
              <a:t>https://</a:t>
            </a:r>
            <a:r>
              <a:rPr lang="en-US" b="1" dirty="0" err="1">
                <a:solidFill>
                  <a:schemeClr val="accent1">
                    <a:lumMod val="75000"/>
                  </a:schemeClr>
                </a:solidFill>
                <a:latin typeface="Segoe UI Light" panose="020B0502040204020203" pitchFamily="34" charset="0"/>
                <a:cs typeface="Segoe UI Light" panose="020B0502040204020203" pitchFamily="34" charset="0"/>
              </a:rPr>
              <a:t>docs.microsoft.com</a:t>
            </a:r>
            <a:r>
              <a:rPr lang="en-US" b="1" dirty="0">
                <a:solidFill>
                  <a:schemeClr val="accent1">
                    <a:lumMod val="75000"/>
                  </a:schemeClr>
                </a:solidFill>
                <a:latin typeface="Segoe UI Light" panose="020B0502040204020203" pitchFamily="34" charset="0"/>
                <a:cs typeface="Segoe UI Light" panose="020B0502040204020203" pitchFamily="34" charset="0"/>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Authorization Code Flow</a:t>
            </a:r>
          </a:p>
        </p:txBody>
      </p:sp>
      <p:pic>
        <p:nvPicPr>
          <p:cNvPr id="4" name="Content Placeholder 3"/>
          <p:cNvPicPr>
            <a:picLocks noGrp="1" noChangeAspect="1"/>
          </p:cNvPicPr>
          <p:nvPr>
            <p:ph idx="1"/>
          </p:nvPr>
        </p:nvPicPr>
        <p:blipFill>
          <a:blip r:embed="rId3"/>
          <a:stretch>
            <a:fillRect/>
          </a:stretch>
        </p:blipFill>
        <p:spPr>
          <a:xfrm>
            <a:off x="1524000" y="1368425"/>
            <a:ext cx="9144000" cy="5225975"/>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latin typeface="Segoe UI Light" panose="020B0502040204020203" pitchFamily="34" charset="0"/>
                <a:cs typeface="Segoe UI Light" panose="020B0502040204020203" pitchFamily="34" charset="0"/>
              </a:rPr>
              <a:t>RedirectToIdentityProvider</a:t>
            </a:r>
            <a:endParaRPr lang="en-US" dirty="0">
              <a:latin typeface="Segoe UI Light" panose="020B0502040204020203" pitchFamily="34" charset="0"/>
              <a:cs typeface="Segoe UI Light" panose="020B0502040204020203" pitchFamily="34" charset="0"/>
            </a:endParaRPr>
          </a:p>
          <a:p>
            <a:r>
              <a:rPr lang="en-US" dirty="0" err="1">
                <a:latin typeface="Segoe UI Light" panose="020B0502040204020203" pitchFamily="34" charset="0"/>
                <a:cs typeface="Segoe UI Light" panose="020B0502040204020203" pitchFamily="34" charset="0"/>
              </a:rPr>
              <a:t>MessageReceived</a:t>
            </a:r>
            <a:endParaRPr lang="en-US" dirty="0">
              <a:latin typeface="Segoe UI Light" panose="020B0502040204020203" pitchFamily="34" charset="0"/>
              <a:cs typeface="Segoe UI Light" panose="020B0502040204020203" pitchFamily="34" charset="0"/>
            </a:endParaRPr>
          </a:p>
          <a:p>
            <a:r>
              <a:rPr lang="en-US" dirty="0" err="1">
                <a:latin typeface="Segoe UI Light" panose="020B0502040204020203" pitchFamily="34" charset="0"/>
                <a:cs typeface="Segoe UI Light" panose="020B0502040204020203" pitchFamily="34" charset="0"/>
              </a:rPr>
              <a:t>SecurityTokenReceived</a:t>
            </a:r>
            <a:endParaRPr lang="en-US" dirty="0">
              <a:latin typeface="Segoe UI Light" panose="020B0502040204020203" pitchFamily="34" charset="0"/>
              <a:cs typeface="Segoe UI Light" panose="020B0502040204020203" pitchFamily="34" charset="0"/>
            </a:endParaRPr>
          </a:p>
          <a:p>
            <a:r>
              <a:rPr lang="en-US" dirty="0" err="1">
                <a:latin typeface="Segoe UI Light" panose="020B0502040204020203" pitchFamily="34" charset="0"/>
                <a:cs typeface="Segoe UI Light" panose="020B0502040204020203" pitchFamily="34" charset="0"/>
              </a:rPr>
              <a:t>SecurityTokenValidated</a:t>
            </a:r>
            <a:endParaRPr lang="en-US" dirty="0">
              <a:latin typeface="Segoe UI Light" panose="020B0502040204020203" pitchFamily="34" charset="0"/>
              <a:cs typeface="Segoe UI Light" panose="020B0502040204020203" pitchFamily="34" charset="0"/>
            </a:endParaRPr>
          </a:p>
          <a:p>
            <a:r>
              <a:rPr lang="en-US" dirty="0" err="1">
                <a:latin typeface="Segoe UI Light" panose="020B0502040204020203" pitchFamily="34" charset="0"/>
                <a:cs typeface="Segoe UI Light" panose="020B0502040204020203" pitchFamily="34" charset="0"/>
              </a:rPr>
              <a:t>AuthorizationCodeReceived</a:t>
            </a:r>
            <a:endParaRPr lang="en-US" dirty="0">
              <a:latin typeface="Segoe UI Light" panose="020B0502040204020203" pitchFamily="34" charset="0"/>
              <a:cs typeface="Segoe UI Light" panose="020B0502040204020203" pitchFamily="34" charset="0"/>
            </a:endParaRPr>
          </a:p>
          <a:p>
            <a:r>
              <a:rPr lang="en-US" dirty="0" err="1">
                <a:latin typeface="Segoe UI Light" panose="020B0502040204020203" pitchFamily="34" charset="0"/>
                <a:cs typeface="Segoe UI Light" panose="020B0502040204020203" pitchFamily="34" charset="0"/>
              </a:rPr>
              <a:t>AuthenticationFailed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2926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3600" dirty="0">
                <a:solidFill>
                  <a:schemeClr val="tx1"/>
                </a:solidFill>
                <a:latin typeface="Segoe UI Light" panose="020B0502040204020203" pitchFamily="34" charset="0"/>
                <a:cs typeface="Segoe UI Light" panose="020B0502040204020203" pitchFamily="34" charset="0"/>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a:bodyPr>
          <a:lstStyle/>
          <a:p>
            <a:pPr fontAlgn="base"/>
            <a:r>
              <a:rPr lang="en-US" dirty="0">
                <a:latin typeface="Segoe UI Light" panose="020B0502040204020203" pitchFamily="34" charset="0"/>
                <a:cs typeface="Segoe UI Light" panose="020B0502040204020203" pitchFamily="34" charset="0"/>
              </a:rPr>
              <a:t>Design an identity solution</a:t>
            </a:r>
          </a:p>
          <a:p>
            <a:pPr fontAlgn="base"/>
            <a:r>
              <a:rPr lang="en-US" dirty="0">
                <a:latin typeface="Segoe UI Light" panose="020B0502040204020203" pitchFamily="34" charset="0"/>
                <a:cs typeface="Segoe UI Light" panose="020B0502040204020203" pitchFamily="34" charset="0"/>
              </a:rPr>
              <a:t>Secure resources by using identity providers</a:t>
            </a:r>
          </a:p>
          <a:p>
            <a:pPr fontAlgn="base"/>
            <a:r>
              <a:rPr lang="en-US" dirty="0">
                <a:latin typeface="Segoe UI Light" panose="020B0502040204020203" pitchFamily="34" charset="0"/>
                <a:cs typeface="Segoe UI Light" panose="020B0502040204020203" pitchFamily="34" charset="0"/>
              </a:rPr>
              <a:t>Design a data security solution</a:t>
            </a:r>
          </a:p>
          <a:p>
            <a:pPr fontAlgn="base"/>
            <a:r>
              <a:rPr lang="en-US" dirty="0">
                <a:latin typeface="Segoe UI Light" panose="020B0502040204020203" pitchFamily="34" charset="0"/>
                <a:cs typeface="Segoe UI Light" panose="020B0502040204020203" pitchFamily="34" charset="0"/>
              </a:rPr>
              <a:t>Design a mechanism of governance and policies for administering Azure resources</a:t>
            </a:r>
          </a:p>
          <a:p>
            <a:pPr fontAlgn="base"/>
            <a:r>
              <a:rPr lang="en-US" dirty="0">
                <a:latin typeface="Segoe UI Light" panose="020B0502040204020203" pitchFamily="34" charset="0"/>
                <a:cs typeface="Segoe UI Light" panose="020B0502040204020203" pitchFamily="34" charset="0"/>
              </a:rPr>
              <a:t>Manage security risks by using an appropriate security solution</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a:buFont typeface="+mj-lt"/>
              <a:buAutoNum type="arabicParenR" startAt="5"/>
            </a:pPr>
            <a:r>
              <a:rPr lang="en-US" dirty="0" err="1">
                <a:latin typeface="Segoe UI Light" panose="020B0502040204020203" pitchFamily="34" charset="0"/>
                <a:cs typeface="Segoe UI Light" panose="020B0502040204020203" pitchFamily="34" charset="0"/>
              </a:rPr>
              <a:t>AuthorizationCodeReceived</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144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latin typeface="Segoe UI Light" panose="020B0502040204020203" pitchFamily="34" charset="0"/>
              <a:cs typeface="Segoe UI Light" panose="020B0502040204020203" pitchFamily="34" charset="0"/>
            </a:endParaRPr>
          </a:p>
        </p:txBody>
      </p:sp>
      <p:sp>
        <p:nvSpPr>
          <p:cNvPr id="6" name="Text Placeholder 5"/>
          <p:cNvSpPr>
            <a:spLocks noGrp="1"/>
          </p:cNvSpPr>
          <p:nvPr>
            <p:ph type="body" sz="quarter" idx="11"/>
          </p:nvPr>
        </p:nvSpPr>
        <p:spPr/>
        <p:txBody>
          <a:bodyPr/>
          <a:lstStyle/>
          <a:p>
            <a:r>
              <a:rPr lang="en-US" dirty="0">
                <a:latin typeface="Segoe UI Light" panose="020B0502040204020203" pitchFamily="34" charset="0"/>
                <a:cs typeface="Segoe UI Light" panose="020B0502040204020203" pitchFamily="34" charset="0"/>
              </a:rPr>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395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latin typeface="Segoe UI Light" panose="020B0502040204020203" pitchFamily="34" charset="0"/>
                <a:cs typeface="Segoe UI Light" panose="020B0502040204020203" pitchFamily="34" charset="0"/>
              </a:rPr>
              <a:t>Connects your on-</a:t>
            </a:r>
            <a:r>
              <a:rPr lang="en-US" dirty="0" err="1">
                <a:latin typeface="Segoe UI Light" panose="020B0502040204020203" pitchFamily="34" charset="0"/>
                <a:cs typeface="Segoe UI Light" panose="020B0502040204020203" pitchFamily="34" charset="0"/>
              </a:rPr>
              <a:t>prem</a:t>
            </a:r>
            <a:r>
              <a:rPr lang="en-US" dirty="0">
                <a:latin typeface="Segoe UI Light" panose="020B0502040204020203" pitchFamily="34" charset="0"/>
                <a:cs typeface="Segoe UI Light" panose="020B0502040204020203" pitchFamily="34" charset="0"/>
              </a:rPr>
              <a:t> AD infrastructure to Azure</a:t>
            </a:r>
          </a:p>
          <a:p>
            <a:pPr>
              <a:lnSpc>
                <a:spcPct val="100000"/>
              </a:lnSpc>
              <a:spcBef>
                <a:spcPts val="0"/>
              </a:spcBef>
            </a:pPr>
            <a:r>
              <a:rPr lang="en-US" dirty="0">
                <a:latin typeface="Segoe UI Light" panose="020B0502040204020203" pitchFamily="34" charset="0"/>
                <a:cs typeface="Segoe UI Light" panose="020B0502040204020203" pitchFamily="34" charset="0"/>
              </a:rPr>
              <a:t>Composed of 3 components</a:t>
            </a:r>
          </a:p>
          <a:p>
            <a:pPr lvl="1">
              <a:lnSpc>
                <a:spcPct val="100000"/>
              </a:lnSpc>
              <a:spcBef>
                <a:spcPts val="0"/>
              </a:spcBef>
            </a:pPr>
            <a:r>
              <a:rPr lang="en-US" dirty="0">
                <a:latin typeface="Segoe UI Light" panose="020B0502040204020203" pitchFamily="34" charset="0"/>
                <a:cs typeface="Segoe UI Light" panose="020B0502040204020203" pitchFamily="34" charset="0"/>
              </a:rPr>
              <a:t>Sync Services</a:t>
            </a:r>
          </a:p>
          <a:p>
            <a:pPr lvl="2">
              <a:lnSpc>
                <a:spcPct val="100000"/>
              </a:lnSpc>
              <a:spcBef>
                <a:spcPts val="0"/>
              </a:spcBef>
            </a:pPr>
            <a:r>
              <a:rPr lang="en-US" dirty="0">
                <a:latin typeface="Segoe UI Light" panose="020B0502040204020203" pitchFamily="34" charset="0"/>
                <a:cs typeface="Segoe UI Light" panose="020B0502040204020203" pitchFamily="34" charset="0"/>
              </a:rPr>
              <a:t>Replicates user/group information between On-</a:t>
            </a:r>
            <a:r>
              <a:rPr lang="en-US" dirty="0" err="1">
                <a:latin typeface="Segoe UI Light" panose="020B0502040204020203" pitchFamily="34" charset="0"/>
                <a:cs typeface="Segoe UI Light" panose="020B0502040204020203" pitchFamily="34" charset="0"/>
              </a:rPr>
              <a:t>Prem</a:t>
            </a:r>
            <a:r>
              <a:rPr lang="en-US" dirty="0">
                <a:latin typeface="Segoe UI Light" panose="020B0502040204020203" pitchFamily="34" charset="0"/>
                <a:cs typeface="Segoe UI Light" panose="020B0502040204020203" pitchFamily="34" charset="0"/>
              </a:rPr>
              <a:t> and Azure</a:t>
            </a:r>
          </a:p>
          <a:p>
            <a:pPr lvl="1">
              <a:lnSpc>
                <a:spcPct val="100000"/>
              </a:lnSpc>
              <a:spcBef>
                <a:spcPts val="0"/>
              </a:spcBef>
            </a:pPr>
            <a:r>
              <a:rPr lang="en-US" dirty="0">
                <a:latin typeface="Segoe UI Light" panose="020B0502040204020203" pitchFamily="34" charset="0"/>
                <a:cs typeface="Segoe UI Light" panose="020B0502040204020203" pitchFamily="34" charset="0"/>
              </a:rPr>
              <a:t>ADFS (optional)</a:t>
            </a:r>
          </a:p>
          <a:p>
            <a:pPr lvl="2">
              <a:lnSpc>
                <a:spcPct val="100000"/>
              </a:lnSpc>
              <a:spcBef>
                <a:spcPts val="0"/>
              </a:spcBef>
            </a:pPr>
            <a:r>
              <a:rPr lang="en-US" dirty="0">
                <a:latin typeface="Segoe UI Light" panose="020B0502040204020203" pitchFamily="34" charset="0"/>
                <a:cs typeface="Segoe UI Light" panose="020B0502040204020203" pitchFamily="34" charset="0"/>
              </a:rPr>
              <a:t>Addresses complex deployments, such as domain join SSO, enforcement of AD sign-in policy, and smart card or 3rd party MFA.</a:t>
            </a:r>
          </a:p>
          <a:p>
            <a:pPr lvl="1">
              <a:lnSpc>
                <a:spcPct val="100000"/>
              </a:lnSpc>
              <a:spcBef>
                <a:spcPts val="0"/>
              </a:spcBef>
            </a:pPr>
            <a:r>
              <a:rPr lang="en-US" dirty="0">
                <a:latin typeface="Segoe UI Light" panose="020B0502040204020203" pitchFamily="34" charset="0"/>
                <a:cs typeface="Segoe UI Light" panose="020B0502040204020203" pitchFamily="34" charset="0"/>
              </a:rPr>
              <a:t>Health</a:t>
            </a:r>
          </a:p>
          <a:p>
            <a:pPr lvl="2">
              <a:lnSpc>
                <a:spcPct val="100000"/>
              </a:lnSpc>
              <a:spcBef>
                <a:spcPts val="0"/>
              </a:spcBef>
            </a:pPr>
            <a:r>
              <a:rPr lang="en-US" dirty="0">
                <a:latin typeface="Segoe UI Light" panose="020B0502040204020203" pitchFamily="34" charset="0"/>
                <a:cs typeface="Segoe UI Light" panose="020B0502040204020203" pitchFamily="34" charset="0"/>
              </a:rPr>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latin typeface="Segoe UI Light" panose="020B0502040204020203" pitchFamily="34" charset="0"/>
                <a:cs typeface="Segoe UI Light" panose="020B0502040204020203" pitchFamily="34" charset="0"/>
              </a:rPr>
              <a:t>Simplicity and consistency</a:t>
            </a:r>
          </a:p>
          <a:p>
            <a:pPr marL="628650" lvl="1" indent="-171450">
              <a:buFont typeface="Arial"/>
              <a:buChar char="•"/>
            </a:pPr>
            <a:r>
              <a:rPr lang="en-US" dirty="0">
                <a:latin typeface="Segoe UI Light" panose="020B0502040204020203" pitchFamily="34" charset="0"/>
                <a:cs typeface="Segoe UI Light" panose="020B0502040204020203" pitchFamily="34" charset="0"/>
              </a:rPr>
              <a:t>Use the same set of APIs and patterns to enable sign on</a:t>
            </a:r>
          </a:p>
          <a:p>
            <a:pPr marL="628650" lvl="1" indent="-171450">
              <a:buFont typeface="Arial"/>
              <a:buChar char="•"/>
            </a:pPr>
            <a:r>
              <a:rPr lang="en-US" dirty="0">
                <a:latin typeface="Segoe UI Light" panose="020B0502040204020203" pitchFamily="34" charset="0"/>
                <a:cs typeface="Segoe UI Light" panose="020B0502040204020203" pitchFamily="34" charset="0"/>
              </a:rPr>
              <a:t>Use the same set of libraries you can already use to authenticate users against Azure AD</a:t>
            </a:r>
          </a:p>
          <a:p>
            <a:pPr marL="171450" indent="-171450">
              <a:buFont typeface="Arial"/>
              <a:buChar char="•"/>
            </a:pPr>
            <a:r>
              <a:rPr lang="en-US" dirty="0">
                <a:latin typeface="Segoe UI Light" panose="020B0502040204020203" pitchFamily="34" charset="0"/>
                <a:cs typeface="Segoe UI Light" panose="020B0502040204020203" pitchFamily="34" charset="0"/>
              </a:rPr>
              <a:t>Flexibility</a:t>
            </a:r>
          </a:p>
          <a:p>
            <a:pPr marL="628650" lvl="1" indent="-171450">
              <a:buFont typeface="Arial"/>
              <a:buChar char="•"/>
            </a:pPr>
            <a:r>
              <a:rPr lang="en-US" dirty="0">
                <a:latin typeface="Segoe UI Light" panose="020B0502040204020203" pitchFamily="34" charset="0"/>
                <a:cs typeface="Segoe UI Light" panose="020B0502040204020203" pitchFamily="34" charset="0"/>
              </a:rPr>
              <a:t>In addition to standard user authorization, enable more complex scenarios</a:t>
            </a:r>
          </a:p>
          <a:p>
            <a:pPr marL="171450" indent="-171450">
              <a:buFont typeface="Arial"/>
              <a:buChar char="•"/>
            </a:pPr>
            <a:r>
              <a:rPr lang="en-US" dirty="0">
                <a:latin typeface="Segoe UI Light" panose="020B0502040204020203" pitchFamily="34" charset="0"/>
                <a:cs typeface="Segoe UI Light" panose="020B0502040204020203" pitchFamily="34" charset="0"/>
              </a:rPr>
              <a:t>Industry support</a:t>
            </a:r>
          </a:p>
          <a:p>
            <a:pPr marL="628650" lvl="1" indent="-171450">
              <a:buFont typeface="Arial"/>
              <a:buChar char="•"/>
            </a:pPr>
            <a:r>
              <a:rPr lang="en-US" dirty="0">
                <a:latin typeface="Segoe UI Light" panose="020B0502040204020203" pitchFamily="34" charset="0"/>
                <a:cs typeface="Segoe UI Light" panose="020B0502040204020203" pitchFamily="34" charset="0"/>
              </a:rPr>
              <a:t>OAuth 2.0 and </a:t>
            </a:r>
            <a:r>
              <a:rPr lang="en-US" dirty="0" err="1">
                <a:latin typeface="Segoe UI Light" panose="020B0502040204020203" pitchFamily="34" charset="0"/>
                <a:cs typeface="Segoe UI Light" panose="020B0502040204020203" pitchFamily="34" charset="0"/>
              </a:rPr>
              <a:t>OpenID</a:t>
            </a:r>
            <a:r>
              <a:rPr lang="en-US" dirty="0">
                <a:latin typeface="Segoe UI Light" panose="020B0502040204020203" pitchFamily="34" charset="0"/>
                <a:cs typeface="Segoe UI Light" panose="020B0502040204020203" pitchFamily="34" charset="0"/>
              </a:rPr>
              <a:t> Connect enjoy wide utilization across the industry, so knowledge of these patterns will help you enable authentication and authorization outside of an Active Directory environment as well</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3707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Your user is signing in on a corporate desktop.</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The desktop has been previously joined to your Active Directory (AD) domain.</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The desktop has a direct connection to your Domain Controller (DC), either on the corporate wired or wireless network or via a remote access connection, such as a VPN connection.</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Our service endpoints have been included to the browser's Intranet zone.</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8509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Segoe UI Light" panose="020B0502040204020203" pitchFamily="34" charset="0"/>
                <a:cs typeface="Segoe UI Light" panose="020B0502040204020203" pitchFamily="34" charset="0"/>
              </a:rPr>
              <a:t>Security token:</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has control of resources that are being secured</a:t>
            </a:r>
            <a:endParaRPr lang="en-US" b="1"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is a collection of claims</a:t>
            </a:r>
          </a:p>
          <a:p>
            <a:r>
              <a:rPr lang="en-US" dirty="0">
                <a:latin typeface="Segoe UI Light" panose="020B0502040204020203" pitchFamily="34" charset="0"/>
                <a:cs typeface="Segoe UI Light" panose="020B0502040204020203" pitchFamily="34" charset="0"/>
              </a:rPr>
              <a:t>aka </a:t>
            </a:r>
            <a:r>
              <a:rPr lang="en-US" b="1" dirty="0">
                <a:latin typeface="Segoe UI Light" panose="020B0502040204020203" pitchFamily="34" charset="0"/>
                <a:cs typeface="Segoe UI Light" panose="020B0502040204020203" pitchFamily="34" charset="0"/>
              </a:rPr>
              <a:t>access token </a:t>
            </a:r>
          </a:p>
          <a:p>
            <a:r>
              <a:rPr lang="en-US" dirty="0">
                <a:latin typeface="Segoe UI Light" panose="020B0502040204020203" pitchFamily="34" charset="0"/>
                <a:cs typeface="Segoe UI Light" panose="020B0502040204020203" pitchFamily="34" charset="0"/>
              </a:rPr>
              <a:t>Is digitally signed, encrypted, and transferred through secured channels</a:t>
            </a:r>
          </a:p>
          <a:p>
            <a:r>
              <a:rPr lang="en-US" dirty="0">
                <a:latin typeface="Segoe UI Light" panose="020B0502040204020203" pitchFamily="34" charset="0"/>
                <a:cs typeface="Segoe UI Light" panose="020B0502040204020203" pitchFamily="34" charset="0"/>
              </a:rPr>
              <a:t>is an assertion made on an attribute of an entity</a:t>
            </a:r>
          </a:p>
          <a:p>
            <a:r>
              <a:rPr lang="en-US" dirty="0">
                <a:latin typeface="Segoe UI Light" panose="020B0502040204020203" pitchFamily="34" charset="0"/>
                <a:cs typeface="Segoe UI Light" panose="020B0502040204020203" pitchFamily="34" charset="0"/>
              </a:rPr>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Segoe UI Light" panose="020B0502040204020203" pitchFamily="34" charset="0"/>
                <a:cs typeface="Segoe UI Light" panose="020B0502040204020203" pitchFamily="34" charset="0"/>
              </a:rPr>
              <a:t>Security token:</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normAutofit/>
          </a:bodyPr>
          <a:lstStyle/>
          <a:p>
            <a:endParaRPr lang="en-US" b="1" dirty="0">
              <a:latin typeface="Segoe UI Light" panose="020B0502040204020203" pitchFamily="34" charset="0"/>
              <a:cs typeface="Segoe UI Light" panose="020B0502040204020203" pitchFamily="34" charset="0"/>
            </a:endParaRPr>
          </a:p>
          <a:p>
            <a:pPr>
              <a:buFont typeface="+mj-lt"/>
              <a:buAutoNum type="arabicParenR" startAt="2"/>
            </a:pPr>
            <a:r>
              <a:rPr lang="en-US" dirty="0">
                <a:latin typeface="Segoe UI Light" panose="020B0502040204020203" pitchFamily="34" charset="0"/>
                <a:cs typeface="Segoe UI Light" panose="020B0502040204020203" pitchFamily="34" charset="0"/>
              </a:rPr>
              <a:t>is a collection of claims</a:t>
            </a:r>
          </a:p>
          <a:p>
            <a:pPr>
              <a:buAutoNum type="arabicParenR" startAt="2"/>
            </a:pPr>
            <a:r>
              <a:rPr lang="en-US" dirty="0">
                <a:latin typeface="Segoe UI Light" panose="020B0502040204020203" pitchFamily="34" charset="0"/>
                <a:cs typeface="Segoe UI Light" panose="020B0502040204020203" pitchFamily="34" charset="0"/>
              </a:rPr>
              <a:t>aka </a:t>
            </a:r>
            <a:r>
              <a:rPr lang="en-US" b="1" dirty="0">
                <a:latin typeface="Segoe UI Light" panose="020B0502040204020203" pitchFamily="34" charset="0"/>
                <a:cs typeface="Segoe UI Light" panose="020B0502040204020203" pitchFamily="34" charset="0"/>
              </a:rPr>
              <a:t>access token </a:t>
            </a:r>
          </a:p>
          <a:p>
            <a:pPr>
              <a:buAutoNum type="arabicParenR" startAt="2"/>
            </a:pPr>
            <a:r>
              <a:rPr lang="en-US" dirty="0">
                <a:latin typeface="Segoe UI Light" panose="020B0502040204020203" pitchFamily="34" charset="0"/>
                <a:cs typeface="Segoe UI Light" panose="020B0502040204020203" pitchFamily="34" charset="0"/>
              </a:rPr>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9362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latin typeface="Segoe UI Light" panose="020B0502040204020203" pitchFamily="34" charset="0"/>
                <a:cs typeface="Segoe UI Light" panose="020B0502040204020203" pitchFamily="34" charset="0"/>
              </a:rPr>
              <a:t>B2B collaboration allows you to invite users outside of your organization and manage access to applications and resources.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Can add invited users to:</a:t>
            </a:r>
          </a:p>
          <a:p>
            <a:pPr marL="0" indent="0">
              <a:buNone/>
            </a:pPr>
            <a:r>
              <a:rPr lang="en-US" dirty="0">
                <a:latin typeface="Segoe UI Light" panose="020B0502040204020203" pitchFamily="34" charset="0"/>
                <a:cs typeface="Segoe UI Light" panose="020B0502040204020203" pitchFamily="34" charset="0"/>
              </a:rPr>
              <a:t>    Enterprise applications    </a:t>
            </a:r>
          </a:p>
          <a:p>
            <a:pPr marL="0" indent="0">
              <a:buNone/>
            </a:pPr>
            <a:r>
              <a:rPr lang="en-US" dirty="0">
                <a:latin typeface="Segoe UI Light" panose="020B0502040204020203" pitchFamily="34" charset="0"/>
                <a:cs typeface="Segoe UI Light" panose="020B0502040204020203" pitchFamily="34" charset="0"/>
              </a:rPr>
              <a:t>    Directory Users</a:t>
            </a:r>
          </a:p>
          <a:p>
            <a:pPr marL="0" indent="0">
              <a:buNone/>
            </a:pPr>
            <a:r>
              <a:rPr lang="en-US" dirty="0">
                <a:latin typeface="Segoe UI Light" panose="020B0502040204020203" pitchFamily="34" charset="0"/>
                <a:cs typeface="Segoe UI Light" panose="020B0502040204020203" pitchFamily="34" charset="0"/>
              </a:rPr>
              <a:t>    Groups</a:t>
            </a:r>
          </a:p>
          <a:p>
            <a:pPr marL="0" indent="0">
              <a:buNone/>
            </a:pPr>
            <a:r>
              <a:rPr lang="en-US" dirty="0">
                <a:latin typeface="Segoe UI Light" panose="020B0502040204020203" pitchFamily="34" charset="0"/>
                <a:cs typeface="Segoe UI Light" panose="020B0502040204020203" pitchFamily="34" charset="0"/>
              </a:rPr>
              <a:t>If the user doesn’t have a Microsoft account or an Azure AD account – one is created for them seamlessly at the time for offer redemption.</a:t>
            </a:r>
          </a:p>
          <a:p>
            <a:pPr marL="0" indent="0">
              <a:buNone/>
            </a:pPr>
            <a:r>
              <a:rPr lang="en-US" dirty="0">
                <a:latin typeface="Segoe UI Light" panose="020B0502040204020203" pitchFamily="34" charset="0"/>
                <a:cs typeface="Segoe UI Light" panose="020B0502040204020203" pitchFamily="34" charset="0"/>
              </a:rPr>
              <a:t>Can utilize API to build custom application using B2B</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16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01590" y="220717"/>
            <a:ext cx="11778205" cy="1961374"/>
          </a:xfrm>
        </p:spPr>
        <p:txBody>
          <a:bodyPr>
            <a:normAutofit fontScale="90000"/>
          </a:bodyPr>
          <a:lstStyle/>
          <a:p>
            <a:r>
              <a:rPr lang="en-US" dirty="0">
                <a:latin typeface="Segoe UI Light" panose="020B0502040204020203" pitchFamily="34" charset="0"/>
                <a:cs typeface="Segoe UI Light" panose="020B0502040204020203" pitchFamily="34" charset="0"/>
              </a:rPr>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a:xfrm>
            <a:off x="201591" y="2182091"/>
            <a:ext cx="11778205" cy="4470957"/>
          </a:xfrm>
        </p:spPr>
        <p:txBody>
          <a:bodyPr/>
          <a:lstStyle/>
          <a:p>
            <a:r>
              <a:rPr lang="en-US" dirty="0">
                <a:latin typeface="Segoe UI Light" panose="020B0502040204020203" pitchFamily="34" charset="0"/>
                <a:cs typeface="Segoe UI Light" panose="020B0502040204020203" pitchFamily="34" charset="0"/>
              </a:rPr>
              <a:t>Change the web application to use a Azure B2C directory</a:t>
            </a:r>
          </a:p>
          <a:p>
            <a:r>
              <a:rPr lang="en-US" dirty="0">
                <a:latin typeface="Segoe UI Light" panose="020B0502040204020203" pitchFamily="34" charset="0"/>
                <a:cs typeface="Segoe UI Light" panose="020B0502040204020203" pitchFamily="34" charset="0"/>
              </a:rPr>
              <a:t>Change your Azure AD to use the Premium edition</a:t>
            </a:r>
          </a:p>
          <a:p>
            <a:r>
              <a:rPr lang="en-US" dirty="0">
                <a:latin typeface="Segoe UI Light" panose="020B0502040204020203" pitchFamily="34" charset="0"/>
                <a:cs typeface="Segoe UI Light" panose="020B0502040204020203" pitchFamily="34" charset="0"/>
              </a:rPr>
              <a:t>Invite the users from Azure AD (using Azure B2B)</a:t>
            </a:r>
          </a:p>
          <a:p>
            <a:r>
              <a:rPr lang="en-US" dirty="0">
                <a:latin typeface="Segoe UI Light" panose="020B0502040204020203" pitchFamily="34" charset="0"/>
                <a:cs typeface="Segoe UI Light" panose="020B0502040204020203" pitchFamily="34" charset="0"/>
              </a:rPr>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01590" y="220716"/>
            <a:ext cx="11778205" cy="2030647"/>
          </a:xfrm>
        </p:spPr>
        <p:txBody>
          <a:bodyPr>
            <a:normAutofit fontScale="90000"/>
          </a:bodyPr>
          <a:lstStyle/>
          <a:p>
            <a:r>
              <a:rPr lang="en-US" dirty="0">
                <a:latin typeface="Segoe UI Light" panose="020B0502040204020203" pitchFamily="34" charset="0"/>
                <a:cs typeface="Segoe UI Light" panose="020B0502040204020203" pitchFamily="34" charset="0"/>
              </a:rPr>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a:xfrm>
            <a:off x="201591" y="2251363"/>
            <a:ext cx="11778205" cy="4401685"/>
          </a:xfrm>
        </p:spPr>
        <p:txBody>
          <a:bodyPr/>
          <a:lstStyle/>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pPr>
              <a:buFont typeface="+mj-lt"/>
              <a:buAutoNum type="arabicParenR" startAt="3"/>
            </a:pPr>
            <a:r>
              <a:rPr lang="en-US" dirty="0">
                <a:latin typeface="Segoe UI Light" panose="020B0502040204020203" pitchFamily="34" charset="0"/>
                <a:cs typeface="Segoe UI Light" panose="020B0502040204020203" pitchFamily="34" charset="0"/>
              </a:rPr>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latin typeface="Segoe UI Light" panose="020B0502040204020203" pitchFamily="34" charset="0"/>
                <a:cs typeface="Segoe UI Light" panose="020B0502040204020203" pitchFamily="34" charset="0"/>
              </a:rPr>
              <a:t>Once you create Azure AD B2C, you need to link it</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Allows you to add users from </a:t>
            </a:r>
          </a:p>
          <a:p>
            <a:pPr marL="0" indent="0">
              <a:buNone/>
            </a:pPr>
            <a:r>
              <a:rPr lang="en-US" dirty="0">
                <a:latin typeface="Segoe UI Light" panose="020B0502040204020203" pitchFamily="34" charset="0"/>
                <a:cs typeface="Segoe UI Light" panose="020B0502040204020203" pitchFamily="34" charset="0"/>
              </a:rPr>
              <a:t>    Social accounts</a:t>
            </a:r>
          </a:p>
          <a:p>
            <a:pPr marL="0" indent="0">
              <a:buNone/>
            </a:pPr>
            <a:r>
              <a:rPr lang="en-US" dirty="0">
                <a:latin typeface="Segoe UI Light" panose="020B0502040204020203" pitchFamily="34" charset="0"/>
                <a:cs typeface="Segoe UI Light" panose="020B0502040204020203" pitchFamily="34" charset="0"/>
              </a:rPr>
              <a:t>    Enterprise Accounts</a:t>
            </a:r>
          </a:p>
          <a:p>
            <a:pPr marL="0" indent="0">
              <a:buNone/>
            </a:pPr>
            <a:r>
              <a:rPr lang="en-US" dirty="0">
                <a:latin typeface="Segoe UI Light" panose="020B0502040204020203" pitchFamily="34" charset="0"/>
                <a:cs typeface="Segoe UI Light" panose="020B0502040204020203" pitchFamily="34" charset="0"/>
              </a:rPr>
              <a:t>    Local Accounts</a:t>
            </a:r>
          </a:p>
          <a:p>
            <a:pPr marL="0" indent="0">
              <a:buNone/>
            </a:pPr>
            <a:r>
              <a:rPr lang="en-US" dirty="0">
                <a:latin typeface="Segoe UI Light" panose="020B0502040204020203" pitchFamily="34" charset="0"/>
                <a:cs typeface="Segoe UI Light" panose="020B0502040204020203" pitchFamily="34" charset="0"/>
              </a:rPr>
              <a:t>Can set policies</a:t>
            </a:r>
          </a:p>
          <a:p>
            <a:pPr marL="0" indent="0">
              <a:buNone/>
            </a:pPr>
            <a:r>
              <a:rPr lang="en-US" dirty="0">
                <a:latin typeface="Segoe UI Light" panose="020B0502040204020203" pitchFamily="34" charset="0"/>
                <a:cs typeface="Segoe UI Light" panose="020B0502040204020203" pitchFamily="34" charset="0"/>
              </a:rPr>
              <a:t>Can Brand login experience</a:t>
            </a:r>
          </a:p>
          <a:p>
            <a:pPr marL="0" indent="0">
              <a:buNone/>
            </a:pPr>
            <a:endParaRPr lang="en-US"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latin typeface="Segoe UI Light" panose="020B0502040204020203" pitchFamily="34" charset="0"/>
                <a:cs typeface="Segoe UI Light" panose="020B0502040204020203" pitchFamily="34" charset="0"/>
              </a:rPr>
              <a:t>Configure Identity Providers in Azure AD B2C</a:t>
            </a:r>
          </a:p>
          <a:p>
            <a:pPr marL="0" indent="0">
              <a:buNone/>
            </a:pPr>
            <a:r>
              <a:rPr lang="en-US" dirty="0">
                <a:latin typeface="Segoe UI Light" panose="020B0502040204020203" pitchFamily="34" charset="0"/>
                <a:cs typeface="Segoe UI Light" panose="020B0502040204020203" pitchFamily="34" charset="0"/>
              </a:rPr>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You have a web application that needs to support Single Sign On for your </a:t>
            </a:r>
            <a:r>
              <a:rPr lang="en-US" dirty="0" err="1">
                <a:latin typeface="Segoe UI Light" panose="020B0502040204020203" pitchFamily="34" charset="0"/>
                <a:cs typeface="Segoe UI Light" panose="020B0502040204020203" pitchFamily="34" charset="0"/>
              </a:rPr>
              <a:t>on-premise</a:t>
            </a:r>
            <a:r>
              <a:rPr lang="en-US" dirty="0">
                <a:latin typeface="Segoe UI Light" panose="020B0502040204020203" pitchFamily="34" charset="0"/>
                <a:cs typeface="Segoe UI Light" panose="020B0502040204020203" pitchFamily="34" charset="0"/>
              </a:rPr>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Azure AD B2C</a:t>
            </a:r>
          </a:p>
          <a:p>
            <a:r>
              <a:rPr lang="en-US" dirty="0">
                <a:latin typeface="Segoe UI Light" panose="020B0502040204020203" pitchFamily="34" charset="0"/>
                <a:cs typeface="Segoe UI Light" panose="020B0502040204020203" pitchFamily="34" charset="0"/>
              </a:rPr>
              <a:t>Key Vault</a:t>
            </a:r>
          </a:p>
          <a:p>
            <a:r>
              <a:rPr lang="en-US" dirty="0">
                <a:latin typeface="Segoe UI Light" panose="020B0502040204020203" pitchFamily="34" charset="0"/>
                <a:cs typeface="Segoe UI Light" panose="020B0502040204020203" pitchFamily="34" charset="0"/>
              </a:rPr>
              <a:t>Security Center</a:t>
            </a:r>
          </a:p>
          <a:p>
            <a:r>
              <a:rPr lang="en-US" dirty="0">
                <a:latin typeface="Segoe UI Light" panose="020B0502040204020203" pitchFamily="34" charset="0"/>
                <a:cs typeface="Segoe UI Light" panose="020B0502040204020203" pitchFamily="34" charset="0"/>
              </a:rPr>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91288152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Light" panose="020B0502040204020203" pitchFamily="34" charset="0"/>
                          <a:cs typeface="Segoe UI Light" panose="020B0502040204020203" pitchFamily="34" charset="0"/>
                        </a:rPr>
                        <a:t>Active Directory On-Premise</a:t>
                      </a:r>
                    </a:p>
                  </a:txBody>
                  <a:tcPr/>
                </a:tc>
                <a:tc>
                  <a:txBody>
                    <a:bodyPr/>
                    <a:lstStyle/>
                    <a:p>
                      <a:r>
                        <a:rPr lang="en-US" dirty="0">
                          <a:latin typeface="Segoe UI Light" panose="020B0502040204020203" pitchFamily="34" charset="0"/>
                          <a:cs typeface="Segoe UI Light" panose="020B0502040204020203" pitchFamily="34" charset="0"/>
                        </a:rPr>
                        <a:t>Azure AD</a:t>
                      </a:r>
                    </a:p>
                  </a:txBody>
                  <a:tcPr/>
                </a:tc>
                <a:extLst>
                  <a:ext uri="{0D108BD9-81ED-4DB2-BD59-A6C34878D82A}">
                    <a16:rowId xmlns:a16="http://schemas.microsoft.com/office/drawing/2014/main" val="796246793"/>
                  </a:ext>
                </a:extLst>
              </a:tr>
              <a:tr h="370840">
                <a:tc>
                  <a:txBody>
                    <a:bodyPr/>
                    <a:lstStyle/>
                    <a:p>
                      <a:r>
                        <a:rPr lang="en-US" dirty="0">
                          <a:latin typeface="Segoe UI Light" panose="020B0502040204020203" pitchFamily="34" charset="0"/>
                          <a:cs typeface="Segoe UI Light" panose="020B0502040204020203" pitchFamily="34" charset="0"/>
                        </a:rPr>
                        <a:t>Authentication Provider</a:t>
                      </a:r>
                    </a:p>
                  </a:txBody>
                  <a:tcPr/>
                </a:tc>
                <a:tc>
                  <a:txBody>
                    <a:bodyPr/>
                    <a:lstStyle/>
                    <a:p>
                      <a:r>
                        <a:rPr lang="en-US" dirty="0">
                          <a:latin typeface="Segoe UI Light" panose="020B0502040204020203" pitchFamily="34" charset="0"/>
                          <a:cs typeface="Segoe UI Light" panose="020B0502040204020203" pitchFamily="34" charset="0"/>
                        </a:rPr>
                        <a:t>Authentication Provider</a:t>
                      </a:r>
                    </a:p>
                  </a:txBody>
                  <a:tcPr/>
                </a:tc>
                <a:extLst>
                  <a:ext uri="{0D108BD9-81ED-4DB2-BD59-A6C34878D82A}">
                    <a16:rowId xmlns:a16="http://schemas.microsoft.com/office/drawing/2014/main" val="3495614983"/>
                  </a:ext>
                </a:extLst>
              </a:tr>
              <a:tr h="370840">
                <a:tc>
                  <a:txBody>
                    <a:bodyPr/>
                    <a:lstStyle/>
                    <a:p>
                      <a:r>
                        <a:rPr lang="en-US" dirty="0">
                          <a:latin typeface="Segoe UI Light" panose="020B0502040204020203" pitchFamily="34" charset="0"/>
                          <a:cs typeface="Segoe UI Light" panose="020B0502040204020203" pitchFamily="34" charset="0"/>
                        </a:rPr>
                        <a:t>Internal single customer directory service</a:t>
                      </a:r>
                    </a:p>
                  </a:txBody>
                  <a:tcPr/>
                </a:tc>
                <a:tc>
                  <a:txBody>
                    <a:bodyPr/>
                    <a:lstStyle/>
                    <a:p>
                      <a:r>
                        <a:rPr lang="en-US" dirty="0">
                          <a:latin typeface="Segoe UI Light" panose="020B0502040204020203" pitchFamily="34" charset="0"/>
                          <a:cs typeface="Segoe UI Light" panose="020B0502040204020203" pitchFamily="34" charset="0"/>
                        </a:rPr>
                        <a:t>Multi-customer public directory service</a:t>
                      </a:r>
                    </a:p>
                  </a:txBody>
                  <a:tcPr/>
                </a:tc>
                <a:extLst>
                  <a:ext uri="{0D108BD9-81ED-4DB2-BD59-A6C34878D82A}">
                    <a16:rowId xmlns:a16="http://schemas.microsoft.com/office/drawing/2014/main" val="395694437"/>
                  </a:ext>
                </a:extLst>
              </a:tr>
              <a:tr h="370840">
                <a:tc>
                  <a:txBody>
                    <a:bodyPr/>
                    <a:lstStyle/>
                    <a:p>
                      <a:r>
                        <a:rPr lang="en-US" dirty="0">
                          <a:latin typeface="Segoe UI Light" panose="020B0502040204020203" pitchFamily="34" charset="0"/>
                          <a:cs typeface="Segoe UI Light" panose="020B0502040204020203" pitchFamily="34" charset="0"/>
                        </a:rPr>
                        <a:t>Hierarchical structure of:</a:t>
                      </a:r>
                    </a:p>
                    <a:p>
                      <a:r>
                        <a:rPr lang="en-US" dirty="0">
                          <a:latin typeface="Segoe UI Light" panose="020B0502040204020203" pitchFamily="34" charset="0"/>
                          <a:cs typeface="Segoe UI Light" panose="020B0502040204020203" pitchFamily="34" charset="0"/>
                        </a:rPr>
                        <a:t>Users, Computers, </a:t>
                      </a:r>
                      <a:r>
                        <a:rPr lang="en-US" dirty="0" err="1">
                          <a:latin typeface="Segoe UI Light" panose="020B0502040204020203" pitchFamily="34" charset="0"/>
                          <a:cs typeface="Segoe UI Light" panose="020B0502040204020203" pitchFamily="34" charset="0"/>
                        </a:rPr>
                        <a:t>Ous</a:t>
                      </a:r>
                      <a:r>
                        <a:rPr lang="en-US" dirty="0">
                          <a:latin typeface="Segoe UI Light" panose="020B0502040204020203" pitchFamily="34" charset="0"/>
                          <a:cs typeface="Segoe UI Light" panose="020B0502040204020203" pitchFamily="34" charset="0"/>
                        </a:rPr>
                        <a:t>, Groups, Services</a:t>
                      </a:r>
                    </a:p>
                  </a:txBody>
                  <a:tcPr/>
                </a:tc>
                <a:tc>
                  <a:txBody>
                    <a:bodyPr/>
                    <a:lstStyle/>
                    <a:p>
                      <a:r>
                        <a:rPr lang="en-US" dirty="0">
                          <a:latin typeface="Segoe UI Light" panose="020B0502040204020203" pitchFamily="34" charset="0"/>
                          <a:cs typeface="Segoe UI Light" panose="020B0502040204020203" pitchFamily="34" charset="0"/>
                        </a:rPr>
                        <a:t>Flat structure of:</a:t>
                      </a:r>
                    </a:p>
                    <a:p>
                      <a:r>
                        <a:rPr lang="en-US" dirty="0">
                          <a:latin typeface="Segoe UI Light" panose="020B0502040204020203" pitchFamily="34" charset="0"/>
                          <a:cs typeface="Segoe UI Light" panose="020B0502040204020203" pitchFamily="34" charset="0"/>
                        </a:rPr>
                        <a:t>Users and Groups</a:t>
                      </a:r>
                    </a:p>
                  </a:txBody>
                  <a:tcPr/>
                </a:tc>
                <a:extLst>
                  <a:ext uri="{0D108BD9-81ED-4DB2-BD59-A6C34878D82A}">
                    <a16:rowId xmlns:a16="http://schemas.microsoft.com/office/drawing/2014/main" val="2661955343"/>
                  </a:ext>
                </a:extLst>
              </a:tr>
              <a:tr h="370840">
                <a:tc>
                  <a:txBody>
                    <a:bodyPr/>
                    <a:lstStyle/>
                    <a:p>
                      <a:r>
                        <a:rPr lang="en-US" dirty="0">
                          <a:latin typeface="Segoe UI Light" panose="020B0502040204020203" pitchFamily="34" charset="0"/>
                          <a:cs typeface="Segoe UI Light" panose="020B0502040204020203" pitchFamily="34" charset="0"/>
                        </a:rPr>
                        <a:t>Group Policy and DNS data</a:t>
                      </a:r>
                    </a:p>
                  </a:txBody>
                  <a:tcPr/>
                </a:tc>
                <a:tc>
                  <a:txBody>
                    <a:bodyPr/>
                    <a:lstStyle/>
                    <a:p>
                      <a:r>
                        <a:rPr lang="en-US" dirty="0">
                          <a:latin typeface="Segoe UI Light" panose="020B0502040204020203" pitchFamily="34" charset="0"/>
                          <a:cs typeface="Segoe UI Light" panose="020B0502040204020203" pitchFamily="34" charset="0"/>
                        </a:rPr>
                        <a:t>NA</a:t>
                      </a:r>
                    </a:p>
                  </a:txBody>
                  <a:tcPr/>
                </a:tc>
                <a:extLst>
                  <a:ext uri="{0D108BD9-81ED-4DB2-BD59-A6C34878D82A}">
                    <a16:rowId xmlns:a16="http://schemas.microsoft.com/office/drawing/2014/main" val="3755759018"/>
                  </a:ext>
                </a:extLst>
              </a:tr>
              <a:tr h="370840">
                <a:tc>
                  <a:txBody>
                    <a:bodyPr/>
                    <a:lstStyle/>
                    <a:p>
                      <a:r>
                        <a:rPr lang="en-US" dirty="0">
                          <a:latin typeface="Segoe UI Light" panose="020B0502040204020203" pitchFamily="34" charset="0"/>
                          <a:cs typeface="Segoe UI Light" panose="020B0502040204020203" pitchFamily="34" charset="0"/>
                        </a:rPr>
                        <a:t>Can be accessed using LDAP</a:t>
                      </a:r>
                    </a:p>
                  </a:txBody>
                  <a:tcPr/>
                </a:tc>
                <a:tc>
                  <a:txBody>
                    <a:bodyPr/>
                    <a:lstStyle/>
                    <a:p>
                      <a:r>
                        <a:rPr lang="en-US" dirty="0">
                          <a:latin typeface="Segoe UI Light" panose="020B0502040204020203" pitchFamily="34" charset="0"/>
                          <a:cs typeface="Segoe UI Light" panose="020B0502040204020203" pitchFamily="34" charset="0"/>
                        </a:rPr>
                        <a:t>Can be accessed using Graph API</a:t>
                      </a:r>
                    </a:p>
                  </a:txBody>
                  <a:tcPr/>
                </a:tc>
                <a:extLst>
                  <a:ext uri="{0D108BD9-81ED-4DB2-BD59-A6C34878D82A}">
                    <a16:rowId xmlns:a16="http://schemas.microsoft.com/office/drawing/2014/main" val="452082492"/>
                  </a:ext>
                </a:extLst>
              </a:tr>
              <a:tr h="370840">
                <a:tc>
                  <a:txBody>
                    <a:bodyPr/>
                    <a:lstStyle/>
                    <a:p>
                      <a:r>
                        <a:rPr lang="en-US" dirty="0">
                          <a:latin typeface="Segoe UI Light" panose="020B0502040204020203" pitchFamily="34" charset="0"/>
                          <a:cs typeface="Segoe UI Light" panose="020B0502040204020203" pitchFamily="34" charset="0"/>
                        </a:rPr>
                        <a:t>Primarily uses Kerberos for authentication</a:t>
                      </a:r>
                    </a:p>
                  </a:txBody>
                  <a:tcPr/>
                </a:tc>
                <a:tc>
                  <a:txBody>
                    <a:bodyPr/>
                    <a:lstStyle/>
                    <a:p>
                      <a:r>
                        <a:rPr lang="en-US" dirty="0">
                          <a:latin typeface="Segoe UI Light" panose="020B0502040204020203" pitchFamily="34" charset="0"/>
                          <a:cs typeface="Segoe UI Light" panose="020B0502040204020203" pitchFamily="34" charset="0"/>
                        </a:rPr>
                        <a:t>Authentication can use SAML, WS-Federation and </a:t>
                      </a:r>
                      <a:r>
                        <a:rPr lang="en-US" dirty="0" err="1">
                          <a:latin typeface="Segoe UI Light" panose="020B0502040204020203" pitchFamily="34" charset="0"/>
                          <a:cs typeface="Segoe UI Light" panose="020B0502040204020203" pitchFamily="34" charset="0"/>
                        </a:rPr>
                        <a:t>Oauth</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456767149"/>
                  </a:ext>
                </a:extLst>
              </a:tr>
              <a:tr h="370840">
                <a:tc>
                  <a:txBody>
                    <a:bodyPr/>
                    <a:lstStyle/>
                    <a:p>
                      <a:r>
                        <a:rPr lang="en-US" dirty="0">
                          <a:latin typeface="Segoe UI Light" panose="020B0502040204020203" pitchFamily="34" charset="0"/>
                          <a:cs typeface="Segoe UI Light" panose="020B0502040204020203" pitchFamily="34" charset="0"/>
                        </a:rPr>
                        <a:t>Can Join VM and computer to</a:t>
                      </a:r>
                      <a:r>
                        <a:rPr lang="en-US" baseline="0" dirty="0">
                          <a:latin typeface="Segoe UI Light" panose="020B0502040204020203" pitchFamily="34" charset="0"/>
                          <a:cs typeface="Segoe UI Light" panose="020B0502040204020203" pitchFamily="34" charset="0"/>
                        </a:rPr>
                        <a:t> domain</a:t>
                      </a:r>
                      <a:endParaRPr lang="en-US" dirty="0">
                        <a:latin typeface="Segoe UI Light" panose="020B0502040204020203" pitchFamily="34" charset="0"/>
                        <a:cs typeface="Segoe UI Light" panose="020B0502040204020203" pitchFamily="34" charset="0"/>
                      </a:endParaRPr>
                    </a:p>
                  </a:txBody>
                  <a:tcPr/>
                </a:tc>
                <a:tc>
                  <a:txBody>
                    <a:bodyPr/>
                    <a:lstStyle/>
                    <a:p>
                      <a:r>
                        <a:rPr lang="en-US" dirty="0">
                          <a:latin typeface="Segoe UI Light" panose="020B0502040204020203" pitchFamily="34" charset="0"/>
                          <a:cs typeface="Segoe UI Light" panose="020B0502040204020203" pitchFamily="34" charset="0"/>
                        </a:rPr>
                        <a:t>Can’t join VMs</a:t>
                      </a:r>
                      <a:r>
                        <a:rPr lang="en-US" baseline="0" dirty="0">
                          <a:latin typeface="Segoe UI Light" panose="020B0502040204020203" pitchFamily="34" charset="0"/>
                          <a:cs typeface="Segoe UI Light" panose="020B0502040204020203" pitchFamily="34" charset="0"/>
                        </a:rPr>
                        <a:t> and computer(Except Windows 10)</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007"/>
                  </a:ext>
                </a:extLst>
              </a:tr>
              <a:tr h="370840">
                <a:tc>
                  <a:txBody>
                    <a:bodyPr/>
                    <a:lstStyle/>
                    <a:p>
                      <a:r>
                        <a:rPr lang="en-US" dirty="0">
                          <a:latin typeface="Segoe UI Light" panose="020B0502040204020203" pitchFamily="34" charset="0"/>
                          <a:cs typeface="Segoe UI Light" panose="020B0502040204020203" pitchFamily="34" charset="0"/>
                        </a:rPr>
                        <a:t>AD DS Forest</a:t>
                      </a:r>
                      <a:r>
                        <a:rPr lang="en-US" baseline="0" dirty="0">
                          <a:latin typeface="Segoe UI Light" panose="020B0502040204020203" pitchFamily="34" charset="0"/>
                          <a:cs typeface="Segoe UI Light" panose="020B0502040204020203" pitchFamily="34" charset="0"/>
                        </a:rPr>
                        <a:t>, Trees, Domains </a:t>
                      </a:r>
                      <a:r>
                        <a:rPr lang="en-US" baseline="0" dirty="0" err="1">
                          <a:latin typeface="Segoe UI Light" panose="020B0502040204020203" pitchFamily="34" charset="0"/>
                          <a:cs typeface="Segoe UI Light" panose="020B0502040204020203" pitchFamily="34" charset="0"/>
                        </a:rPr>
                        <a:t>e.g</a:t>
                      </a:r>
                      <a:r>
                        <a:rPr lang="en-US" baseline="0" dirty="0">
                          <a:latin typeface="Segoe UI Light" panose="020B0502040204020203" pitchFamily="34" charset="0"/>
                          <a:cs typeface="Segoe UI Light" panose="020B0502040204020203" pitchFamily="34" charset="0"/>
                        </a:rPr>
                        <a:t> cloudapp.net</a:t>
                      </a:r>
                      <a:endParaRPr lang="en-US" dirty="0">
                        <a:latin typeface="Segoe UI Light" panose="020B0502040204020203" pitchFamily="34" charset="0"/>
                        <a:cs typeface="Segoe UI Light" panose="020B0502040204020203" pitchFamily="34" charset="0"/>
                      </a:endParaRPr>
                    </a:p>
                  </a:txBody>
                  <a:tcPr/>
                </a:tc>
                <a:tc>
                  <a:txBody>
                    <a:bodyPr/>
                    <a:lstStyle/>
                    <a:p>
                      <a:r>
                        <a:rPr lang="en-US" dirty="0">
                          <a:latin typeface="Segoe UI Light" panose="020B0502040204020203" pitchFamily="34" charset="0"/>
                          <a:cs typeface="Segoe UI Light" panose="020B0502040204020203" pitchFamily="34" charset="0"/>
                        </a:rPr>
                        <a:t>Azure AD Tenants </a:t>
                      </a:r>
                      <a:r>
                        <a:rPr lang="en-US" dirty="0" err="1">
                          <a:latin typeface="Segoe UI Light" panose="020B0502040204020203" pitchFamily="34" charset="0"/>
                          <a:cs typeface="Segoe UI Light" panose="020B0502040204020203" pitchFamily="34" charset="0"/>
                        </a:rPr>
                        <a:t>eg</a:t>
                      </a:r>
                      <a:r>
                        <a:rPr lang="en-US" dirty="0">
                          <a:latin typeface="Segoe UI Light" panose="020B0502040204020203" pitchFamily="34" charset="0"/>
                          <a:cs typeface="Segoe UI Light" panose="020B0502040204020203" pitchFamily="34" charset="0"/>
                        </a:rPr>
                        <a:t>.</a:t>
                      </a:r>
                      <a:r>
                        <a:rPr lang="en-US" baseline="0" dirty="0">
                          <a:latin typeface="Segoe UI Light" panose="020B0502040204020203" pitchFamily="34" charset="0"/>
                          <a:cs typeface="Segoe UI Light" panose="020B0502040204020203" pitchFamily="34" charset="0"/>
                        </a:rPr>
                        <a:t> Contoso.onmicrosoft.com</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You have a web application that needs to support Single Sign On for your </a:t>
            </a:r>
            <a:r>
              <a:rPr lang="en-US" dirty="0" err="1">
                <a:latin typeface="Segoe UI Light" panose="020B0502040204020203" pitchFamily="34" charset="0"/>
                <a:cs typeface="Segoe UI Light" panose="020B0502040204020203" pitchFamily="34" charset="0"/>
              </a:rPr>
              <a:t>on-premise</a:t>
            </a:r>
            <a:r>
              <a:rPr lang="en-US" dirty="0">
                <a:latin typeface="Segoe UI Light" panose="020B0502040204020203" pitchFamily="34" charset="0"/>
                <a:cs typeface="Segoe UI Light" panose="020B0502040204020203" pitchFamily="34" charset="0"/>
              </a:rPr>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Azure AD B2C</a:t>
            </a:r>
          </a:p>
        </p:txBody>
      </p:sp>
    </p:spTree>
    <p:extLst>
      <p:ext uri="{BB962C8B-B14F-4D97-AF65-F5344CB8AC3E}">
        <p14:creationId xmlns:p14="http://schemas.microsoft.com/office/powerpoint/2010/main" val="145554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981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Security and Encryption</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Where is your data?</a:t>
            </a:r>
          </a:p>
          <a:p>
            <a:pPr lvl="1"/>
            <a:r>
              <a:rPr lang="en-US" dirty="0">
                <a:latin typeface="Segoe UI Light" panose="020B0502040204020203" pitchFamily="34" charset="0"/>
                <a:cs typeface="Segoe UI Light" panose="020B0502040204020203" pitchFamily="34" charset="0"/>
              </a:rPr>
              <a:t>In Transit</a:t>
            </a:r>
          </a:p>
          <a:p>
            <a:pPr lvl="1"/>
            <a:r>
              <a:rPr lang="en-US" dirty="0">
                <a:latin typeface="Segoe UI Light" panose="020B0502040204020203" pitchFamily="34" charset="0"/>
                <a:cs typeface="Segoe UI Light" panose="020B0502040204020203" pitchFamily="34" charset="0"/>
              </a:rPr>
              <a:t>At Rest</a:t>
            </a:r>
          </a:p>
          <a:p>
            <a:r>
              <a:rPr lang="en-US" dirty="0">
                <a:latin typeface="Segoe UI Light" panose="020B0502040204020203" pitchFamily="34" charset="0"/>
                <a:cs typeface="Segoe UI Light" panose="020B0502040204020203" pitchFamily="34" charset="0"/>
              </a:rPr>
              <a:t>Security Method</a:t>
            </a:r>
          </a:p>
          <a:p>
            <a:pPr lvl="1"/>
            <a:r>
              <a:rPr lang="en-US" dirty="0">
                <a:latin typeface="Segoe UI Light" panose="020B0502040204020203" pitchFamily="34" charset="0"/>
                <a:cs typeface="Segoe UI Light" panose="020B0502040204020203" pitchFamily="34" charset="0"/>
              </a:rPr>
              <a:t>MFA</a:t>
            </a:r>
          </a:p>
          <a:p>
            <a:pPr lvl="1"/>
            <a:r>
              <a:rPr lang="en-US" dirty="0">
                <a:latin typeface="Segoe UI Light" panose="020B0502040204020203" pitchFamily="34" charset="0"/>
                <a:cs typeface="Segoe UI Light" panose="020B0502040204020203" pitchFamily="34" charset="0"/>
              </a:rPr>
              <a:t>RBAC</a:t>
            </a:r>
          </a:p>
          <a:p>
            <a:pPr lvl="1"/>
            <a:r>
              <a:rPr lang="en-US" dirty="0">
                <a:latin typeface="Segoe UI Light" panose="020B0502040204020203" pitchFamily="34" charset="0"/>
                <a:cs typeface="Segoe UI Light" panose="020B0502040204020203" pitchFamily="34" charset="0"/>
              </a:rPr>
              <a:t>Encryption</a:t>
            </a:r>
          </a:p>
          <a:p>
            <a:pPr lvl="2"/>
            <a:r>
              <a:rPr lang="en-US" dirty="0">
                <a:latin typeface="Segoe UI Light" panose="020B0502040204020203" pitchFamily="34" charset="0"/>
                <a:cs typeface="Segoe UI Light" panose="020B0502040204020203" pitchFamily="34" charset="0"/>
              </a:rPr>
              <a:t>In transit (SSL)</a:t>
            </a:r>
          </a:p>
          <a:p>
            <a:pPr lvl="2"/>
            <a:r>
              <a:rPr lang="en-US" dirty="0">
                <a:latin typeface="Segoe UI Light" panose="020B0502040204020203" pitchFamily="34" charset="0"/>
                <a:cs typeface="Segoe UI Light" panose="020B0502040204020203" pitchFamily="34" charset="0"/>
              </a:rPr>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20000"/>
          </a:bodyPr>
          <a:lstStyle/>
          <a:p>
            <a:r>
              <a:rPr lang="en-US" dirty="0">
                <a:latin typeface="Segoe UI Light" panose="020B0502040204020203" pitchFamily="34" charset="0"/>
                <a:cs typeface="Segoe UI Light" panose="020B0502040204020203" pitchFamily="34" charset="0"/>
              </a:rPr>
              <a:t>Enable encryption on new </a:t>
            </a:r>
            <a:r>
              <a:rPr lang="en-US" dirty="0" err="1">
                <a:latin typeface="Segoe UI Light" panose="020B0502040204020203" pitchFamily="34" charset="0"/>
                <a:cs typeface="Segoe UI Light" panose="020B0502040204020203" pitchFamily="34" charset="0"/>
              </a:rPr>
              <a:t>IaaS</a:t>
            </a:r>
            <a:r>
              <a:rPr lang="en-US" dirty="0">
                <a:latin typeface="Segoe UI Light" panose="020B0502040204020203" pitchFamily="34" charset="0"/>
                <a:cs typeface="Segoe UI Light" panose="020B0502040204020203" pitchFamily="34" charset="0"/>
              </a:rPr>
              <a:t> VMs created from pre-encrypted VHD and encryption keys</a:t>
            </a:r>
          </a:p>
          <a:p>
            <a:r>
              <a:rPr lang="en-US" dirty="0">
                <a:latin typeface="Segoe UI Light" panose="020B0502040204020203" pitchFamily="34" charset="0"/>
                <a:cs typeface="Segoe UI Light" panose="020B0502040204020203" pitchFamily="34" charset="0"/>
              </a:rPr>
              <a:t>Enable encryption on new </a:t>
            </a:r>
            <a:r>
              <a:rPr lang="en-US" dirty="0" err="1">
                <a:latin typeface="Segoe UI Light" panose="020B0502040204020203" pitchFamily="34" charset="0"/>
                <a:cs typeface="Segoe UI Light" panose="020B0502040204020203" pitchFamily="34" charset="0"/>
              </a:rPr>
              <a:t>IaaS</a:t>
            </a:r>
            <a:r>
              <a:rPr lang="en-US" dirty="0">
                <a:latin typeface="Segoe UI Light" panose="020B0502040204020203" pitchFamily="34" charset="0"/>
                <a:cs typeface="Segoe UI Light" panose="020B0502040204020203" pitchFamily="34" charset="0"/>
              </a:rPr>
              <a:t> VMs created from the Azure Gallery images</a:t>
            </a:r>
          </a:p>
          <a:p>
            <a:r>
              <a:rPr lang="en-US" dirty="0">
                <a:latin typeface="Segoe UI Light" panose="020B0502040204020203" pitchFamily="34" charset="0"/>
                <a:cs typeface="Segoe UI Light" panose="020B0502040204020203" pitchFamily="34" charset="0"/>
              </a:rPr>
              <a:t>Enable encryption on existing </a:t>
            </a:r>
            <a:r>
              <a:rPr lang="en-US" dirty="0" err="1">
                <a:latin typeface="Segoe UI Light" panose="020B0502040204020203" pitchFamily="34" charset="0"/>
                <a:cs typeface="Segoe UI Light" panose="020B0502040204020203" pitchFamily="34" charset="0"/>
              </a:rPr>
              <a:t>IaaS</a:t>
            </a:r>
            <a:r>
              <a:rPr lang="en-US" dirty="0">
                <a:latin typeface="Segoe UI Light" panose="020B0502040204020203" pitchFamily="34" charset="0"/>
                <a:cs typeface="Segoe UI Light" panose="020B0502040204020203" pitchFamily="34" charset="0"/>
              </a:rPr>
              <a:t> VMs running in Azure</a:t>
            </a:r>
          </a:p>
          <a:p>
            <a:r>
              <a:rPr lang="en-US" dirty="0">
                <a:latin typeface="Segoe UI Light" panose="020B0502040204020203" pitchFamily="34" charset="0"/>
                <a:cs typeface="Segoe UI Light" panose="020B0502040204020203" pitchFamily="34" charset="0"/>
              </a:rPr>
              <a:t>Disable encryption on Windows </a:t>
            </a:r>
            <a:r>
              <a:rPr lang="en-US" dirty="0" err="1">
                <a:latin typeface="Segoe UI Light" panose="020B0502040204020203" pitchFamily="34" charset="0"/>
                <a:cs typeface="Segoe UI Light" panose="020B0502040204020203" pitchFamily="34" charset="0"/>
              </a:rPr>
              <a:t>IaaS</a:t>
            </a:r>
            <a:r>
              <a:rPr lang="en-US" dirty="0">
                <a:latin typeface="Segoe UI Light" panose="020B0502040204020203" pitchFamily="34" charset="0"/>
                <a:cs typeface="Segoe UI Light" panose="020B0502040204020203" pitchFamily="34" charset="0"/>
              </a:rPr>
              <a:t> VMs</a:t>
            </a:r>
          </a:p>
          <a:p>
            <a:r>
              <a:rPr lang="en-US" dirty="0">
                <a:latin typeface="Segoe UI Light" panose="020B0502040204020203" pitchFamily="34" charset="0"/>
                <a:cs typeface="Segoe UI Light" panose="020B0502040204020203" pitchFamily="34" charset="0"/>
              </a:rPr>
              <a:t>Disable encryption on data drives for Linux </a:t>
            </a:r>
            <a:r>
              <a:rPr lang="en-US" dirty="0" err="1">
                <a:latin typeface="Segoe UI Light" panose="020B0502040204020203" pitchFamily="34" charset="0"/>
                <a:cs typeface="Segoe UI Light" panose="020B0502040204020203" pitchFamily="34" charset="0"/>
              </a:rPr>
              <a:t>IaaS</a:t>
            </a:r>
            <a:r>
              <a:rPr lang="en-US" dirty="0">
                <a:latin typeface="Segoe UI Light" panose="020B0502040204020203" pitchFamily="34" charset="0"/>
                <a:cs typeface="Segoe UI Light" panose="020B0502040204020203" pitchFamily="34" charset="0"/>
              </a:rPr>
              <a:t> VMs</a:t>
            </a:r>
          </a:p>
          <a:p>
            <a:r>
              <a:rPr lang="en-US" dirty="0">
                <a:latin typeface="Segoe UI Light" panose="020B0502040204020203" pitchFamily="34" charset="0"/>
                <a:cs typeface="Segoe UI Light" panose="020B0502040204020203" pitchFamily="34" charset="0"/>
              </a:rPr>
              <a:t>Enable encryption of managed disk VMs</a:t>
            </a:r>
          </a:p>
          <a:p>
            <a:r>
              <a:rPr lang="en-US" dirty="0">
                <a:latin typeface="Segoe UI Light" panose="020B0502040204020203" pitchFamily="34" charset="0"/>
                <a:cs typeface="Segoe UI Light" panose="020B0502040204020203" pitchFamily="34" charset="0"/>
              </a:rPr>
              <a:t>Update encryption settings of an existing encrypted non-premium storage VM</a:t>
            </a:r>
          </a:p>
          <a:p>
            <a:r>
              <a:rPr lang="en-US" dirty="0">
                <a:latin typeface="Segoe UI Light" panose="020B0502040204020203" pitchFamily="34" charset="0"/>
                <a:cs typeface="Segoe UI Light" panose="020B0502040204020203" pitchFamily="34" charset="0"/>
              </a:rPr>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latin typeface="Segoe UI Light" panose="020B0502040204020203" pitchFamily="34" charset="0"/>
                <a:cs typeface="Segoe UI Light" panose="020B0502040204020203" pitchFamily="34" charset="0"/>
              </a:rPr>
              <a:t>Transparent Data Encryption</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Applies to both PAAS and IAAS offerings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Covers both “in transit” and “at rest” encryption requirements</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619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latin typeface="Segoe UI Light" panose="020B0502040204020203" pitchFamily="34" charset="0"/>
                <a:cs typeface="Segoe UI Light" panose="020B0502040204020203" pitchFamily="34" charset="0"/>
              </a:rPr>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latin typeface="Segoe UI Light" panose="020B0502040204020203" pitchFamily="34" charset="0"/>
                <a:cs typeface="Segoe UI Light" panose="020B0502040204020203" pitchFamily="34" charset="0"/>
              </a:rPr>
              <a:t>https://</a:t>
            </a:r>
            <a:r>
              <a:rPr lang="en-US" b="1" dirty="0" err="1">
                <a:solidFill>
                  <a:schemeClr val="accent1">
                    <a:lumMod val="75000"/>
                  </a:schemeClr>
                </a:solidFill>
                <a:latin typeface="Segoe UI Light" panose="020B0502040204020203" pitchFamily="34" charset="0"/>
                <a:cs typeface="Segoe UI Light" panose="020B0502040204020203" pitchFamily="34" charset="0"/>
              </a:rPr>
              <a:t>azure.microsoft.com</a:t>
            </a:r>
            <a:r>
              <a:rPr lang="en-US" b="1" dirty="0">
                <a:solidFill>
                  <a:schemeClr val="accent1">
                    <a:lumMod val="75000"/>
                  </a:schemeClr>
                </a:solidFill>
                <a:latin typeface="Segoe UI Light" panose="020B0502040204020203" pitchFamily="34" charset="0"/>
                <a:cs typeface="Segoe UI Light" panose="020B0502040204020203" pitchFamily="34" charset="0"/>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latin typeface="Segoe UI Light" panose="020B0502040204020203" pitchFamily="34" charset="0"/>
                <a:cs typeface="Segoe UI Light" panose="020B0502040204020203" pitchFamily="34" charset="0"/>
              </a:rPr>
              <a:t>Encrypting data within client applications before uploading to Azure Storage</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Decrypting data while downloading to the client</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Storage Client Library </a:t>
            </a:r>
            <a:r>
              <a:rPr lang="mr-IN" dirty="0">
                <a:latin typeface="Segoe UI Light" panose="020B0502040204020203" pitchFamily="34" charset="0"/>
              </a:rPr>
              <a:t>–</a:t>
            </a:r>
            <a:r>
              <a:rPr lang="en-US" dirty="0">
                <a:latin typeface="Segoe UI Light" panose="020B0502040204020203" pitchFamily="34" charset="0"/>
                <a:cs typeface="Segoe UI Light" panose="020B0502040204020203" pitchFamily="34" charset="0"/>
              </a:rPr>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Segoe UI Light" panose="020B0502040204020203" pitchFamily="34" charset="0"/>
                <a:cs typeface="Segoe UI Light" panose="020B0502040204020203" pitchFamily="34" charset="0"/>
              </a:rPr>
              <a:t>Azure Storage costs more if </a:t>
            </a:r>
            <a:r>
              <a:rPr lang="en-US" dirty="0">
                <a:latin typeface="Segoe UI Light" panose="020B0502040204020203" pitchFamily="34" charset="0"/>
                <a:cs typeface="Segoe UI Light" panose="020B0502040204020203" pitchFamily="34" charset="0"/>
              </a:rPr>
              <a:t>Storage Service Encryption </a:t>
            </a:r>
            <a:r>
              <a:rPr lang="en-US" b="1" dirty="0">
                <a:latin typeface="Segoe UI Light" panose="020B0502040204020203" pitchFamily="34" charset="0"/>
                <a:cs typeface="Segoe UI Light" panose="020B0502040204020203" pitchFamily="34" charset="0"/>
              </a:rPr>
              <a:t>SSE is enabled</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True</a:t>
            </a:r>
          </a:p>
          <a:p>
            <a:r>
              <a:rPr lang="en-US" dirty="0">
                <a:latin typeface="Segoe UI Light" panose="020B0502040204020203" pitchFamily="34" charset="0"/>
                <a:cs typeface="Segoe UI Light" panose="020B0502040204020203" pitchFamily="34" charset="0"/>
              </a:rPr>
              <a:t>False</a:t>
            </a:r>
          </a:p>
        </p:txBody>
      </p:sp>
    </p:spTree>
    <p:extLst>
      <p:ext uri="{BB962C8B-B14F-4D97-AF65-F5344CB8AC3E}">
        <p14:creationId xmlns:p14="http://schemas.microsoft.com/office/powerpoint/2010/main" val="9026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latin typeface="Segoe UI Light" panose="020B0502040204020203" pitchFamily="34" charset="0"/>
                <a:cs typeface="Segoe UI Light" panose="020B0502040204020203" pitchFamily="34" charset="0"/>
              </a:rPr>
              <a:t>Azure Storage costs more if </a:t>
            </a:r>
            <a:r>
              <a:rPr lang="en-US" dirty="0">
                <a:latin typeface="Segoe UI Light" panose="020B0502040204020203" pitchFamily="34" charset="0"/>
                <a:cs typeface="Segoe UI Light" panose="020B0502040204020203" pitchFamily="34" charset="0"/>
              </a:rPr>
              <a:t>Storage Service Encryption </a:t>
            </a:r>
            <a:r>
              <a:rPr lang="en-US" b="1" dirty="0">
                <a:latin typeface="Segoe UI Light" panose="020B0502040204020203" pitchFamily="34" charset="0"/>
                <a:cs typeface="Segoe UI Light" panose="020B0502040204020203" pitchFamily="34" charset="0"/>
              </a:rPr>
              <a:t>SSE is enabled</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endParaRPr lang="en-US" dirty="0">
              <a:latin typeface="Segoe UI Light" panose="020B0502040204020203" pitchFamily="34" charset="0"/>
              <a:cs typeface="Segoe UI Light" panose="020B0502040204020203" pitchFamily="34" charset="0"/>
            </a:endParaRPr>
          </a:p>
          <a:p>
            <a:pPr>
              <a:buFont typeface="+mj-lt"/>
              <a:buAutoNum type="arabicParenR" startAt="2"/>
            </a:pPr>
            <a:r>
              <a:rPr lang="en-US" dirty="0">
                <a:latin typeface="Segoe UI Light" panose="020B0502040204020203" pitchFamily="34" charset="0"/>
                <a:cs typeface="Segoe UI Light" panose="020B0502040204020203" pitchFamily="34" charset="0"/>
              </a:rPr>
              <a:t>False</a:t>
            </a:r>
          </a:p>
        </p:txBody>
      </p:sp>
    </p:spTree>
    <p:extLst>
      <p:ext uri="{BB962C8B-B14F-4D97-AF65-F5344CB8AC3E}">
        <p14:creationId xmlns:p14="http://schemas.microsoft.com/office/powerpoint/2010/main" val="264438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Securing your Storage Account</a:t>
            </a:r>
          </a:p>
          <a:p>
            <a:r>
              <a:rPr lang="en-US" dirty="0">
                <a:latin typeface="Segoe UI Light" panose="020B0502040204020203" pitchFamily="34" charset="0"/>
                <a:cs typeface="Segoe UI Light" panose="020B0502040204020203" pitchFamily="34" charset="0"/>
              </a:rPr>
              <a:t>Securing Access to Your Data</a:t>
            </a:r>
          </a:p>
          <a:p>
            <a:r>
              <a:rPr lang="en-US" dirty="0">
                <a:latin typeface="Segoe UI Light" panose="020B0502040204020203" pitchFamily="34" charset="0"/>
                <a:cs typeface="Segoe UI Light" panose="020B0502040204020203" pitchFamily="34" charset="0"/>
              </a:rPr>
              <a:t>Encryption in Transit</a:t>
            </a:r>
          </a:p>
          <a:p>
            <a:r>
              <a:rPr lang="en-US" dirty="0">
                <a:latin typeface="Segoe UI Light" panose="020B0502040204020203" pitchFamily="34" charset="0"/>
                <a:cs typeface="Segoe UI Light" panose="020B0502040204020203" pitchFamily="34" charset="0"/>
              </a:rPr>
              <a:t>Encryption at Rest</a:t>
            </a:r>
          </a:p>
          <a:p>
            <a:r>
              <a:rPr lang="en-US" dirty="0">
                <a:latin typeface="Segoe UI Light" panose="020B0502040204020203" pitchFamily="34" charset="0"/>
                <a:cs typeface="Segoe UI Light" panose="020B0502040204020203" pitchFamily="34" charset="0"/>
              </a:rPr>
              <a:t>Storage Analytics to audit access of Azure Storage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3857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latin typeface="Segoe UI Light" panose="020B0502040204020203" pitchFamily="34" charset="0"/>
                <a:cs typeface="Segoe UI Light" panose="020B0502040204020203" pitchFamily="34" charset="0"/>
              </a:rPr>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Securing your Storage Account</a:t>
            </a:r>
          </a:p>
          <a:p>
            <a:r>
              <a:rPr lang="en-US" dirty="0">
                <a:latin typeface="Segoe UI Light" panose="020B0502040204020203" pitchFamily="34" charset="0"/>
                <a:cs typeface="Segoe UI Light" panose="020B0502040204020203" pitchFamily="34" charset="0"/>
              </a:rPr>
              <a:t>Securing Access to Your Data</a:t>
            </a:r>
          </a:p>
          <a:p>
            <a:r>
              <a:rPr lang="en-US" dirty="0">
                <a:latin typeface="Segoe UI Light" panose="020B0502040204020203" pitchFamily="34" charset="0"/>
                <a:cs typeface="Segoe UI Light" panose="020B0502040204020203" pitchFamily="34" charset="0"/>
              </a:rPr>
              <a:t>Encryption in Transit</a:t>
            </a:r>
          </a:p>
          <a:p>
            <a:r>
              <a:rPr lang="en-US" dirty="0">
                <a:latin typeface="Segoe UI Light" panose="020B0502040204020203" pitchFamily="34" charset="0"/>
                <a:cs typeface="Segoe UI Light" panose="020B0502040204020203" pitchFamily="34" charset="0"/>
              </a:rPr>
              <a:t>Encryption at Rest</a:t>
            </a:r>
          </a:p>
          <a:p>
            <a:r>
              <a:rPr lang="en-US" dirty="0">
                <a:latin typeface="Segoe UI Light" panose="020B0502040204020203" pitchFamily="34" charset="0"/>
                <a:cs typeface="Segoe UI Light" panose="020B0502040204020203" pitchFamily="34" charset="0"/>
              </a:rPr>
              <a:t>Storage Analytics to audit access of Azure Storage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0396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Levels at which may be managed/assigned</a:t>
            </a:r>
          </a:p>
          <a:p>
            <a:pPr lvl="1"/>
            <a:r>
              <a:rPr lang="en-US" dirty="0">
                <a:latin typeface="Segoe UI Light" panose="020B0502040204020203" pitchFamily="34" charset="0"/>
                <a:cs typeface="Segoe UI Light" panose="020B0502040204020203" pitchFamily="34" charset="0"/>
              </a:rPr>
              <a:t>Subscription Level</a:t>
            </a:r>
          </a:p>
          <a:p>
            <a:pPr lvl="1"/>
            <a:r>
              <a:rPr lang="en-US" dirty="0">
                <a:latin typeface="Segoe UI Light" panose="020B0502040204020203" pitchFamily="34" charset="0"/>
                <a:cs typeface="Segoe UI Light" panose="020B0502040204020203" pitchFamily="34" charset="0"/>
              </a:rPr>
              <a:t>Resource Group Level</a:t>
            </a:r>
          </a:p>
          <a:p>
            <a:pPr lvl="1"/>
            <a:r>
              <a:rPr lang="en-US" dirty="0">
                <a:latin typeface="Segoe UI Light" panose="020B0502040204020203" pitchFamily="34" charset="0"/>
                <a:cs typeface="Segoe UI Light" panose="020B0502040204020203" pitchFamily="34" charset="0"/>
              </a:rPr>
              <a:t>Resource Level</a:t>
            </a:r>
          </a:p>
          <a:p>
            <a:r>
              <a:rPr lang="en-US" dirty="0">
                <a:latin typeface="Segoe UI Light" panose="020B0502040204020203" pitchFamily="34" charset="0"/>
                <a:cs typeface="Segoe UI Light" panose="020B0502040204020203" pitchFamily="34" charset="0"/>
              </a:rPr>
              <a:t>Built-In roles</a:t>
            </a:r>
          </a:p>
          <a:p>
            <a:r>
              <a:rPr lang="en-US" dirty="0">
                <a:latin typeface="Segoe UI Light" panose="020B0502040204020203" pitchFamily="34" charset="0"/>
                <a:cs typeface="Segoe UI Light" panose="020B0502040204020203" pitchFamily="34" charset="0"/>
              </a:rPr>
              <a:t>Custom Roles</a:t>
            </a:r>
          </a:p>
          <a:p>
            <a:r>
              <a:rPr lang="en-US" dirty="0">
                <a:latin typeface="Segoe UI Light" panose="020B0502040204020203" pitchFamily="34" charset="0"/>
                <a:cs typeface="Segoe UI Light" panose="020B0502040204020203" pitchFamily="34" charset="0"/>
              </a:rPr>
              <a:t>Access that you grant at parent scopes is inherited at child scopes</a:t>
            </a:r>
          </a:p>
          <a:p>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latin typeface="Segoe UI Light" panose="020B0502040204020203" pitchFamily="34" charset="0"/>
                <a:cs typeface="Segoe UI Light" panose="020B0502040204020203" pitchFamily="34" charset="0"/>
              </a:rPr>
              <a:t>Use when none of the built-in roles meet your needs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Each tenant can create up to 2000 custom roles.</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Shared across all subscriptions that use a tenant</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Comprised of Actions, </a:t>
            </a:r>
            <a:r>
              <a:rPr lang="en-US" dirty="0" err="1">
                <a:latin typeface="Segoe UI Light" panose="020B0502040204020203" pitchFamily="34" charset="0"/>
                <a:cs typeface="Segoe UI Light" panose="020B0502040204020203" pitchFamily="34" charset="0"/>
              </a:rPr>
              <a:t>NotActions</a:t>
            </a:r>
            <a:r>
              <a:rPr lang="en-US" dirty="0">
                <a:latin typeface="Segoe UI Light" panose="020B0502040204020203" pitchFamily="34" charset="0"/>
                <a:cs typeface="Segoe UI Light" panose="020B0502040204020203" pitchFamily="34" charset="0"/>
              </a:rPr>
              <a:t>, and </a:t>
            </a:r>
            <a:r>
              <a:rPr lang="en-US" dirty="0" err="1">
                <a:latin typeface="Segoe UI Light" panose="020B0502040204020203" pitchFamily="34" charset="0"/>
                <a:cs typeface="Segoe UI Light" panose="020B0502040204020203" pitchFamily="34" charset="0"/>
              </a:rPr>
              <a:t>AvailableScopes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Managed via Portal, PowerShell, Azure CLI, </a:t>
            </a:r>
            <a:r>
              <a:rPr lang="en-US">
                <a:latin typeface="Segoe UI Light" panose="020B0502040204020203" pitchFamily="34" charset="0"/>
                <a:cs typeface="Segoe UI Light" panose="020B0502040204020203" pitchFamily="34" charset="0"/>
              </a:rPr>
              <a:t>or the REST API</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latin typeface="Segoe UI Light" panose="020B0502040204020203" pitchFamily="34" charset="0"/>
                <a:cs typeface="Segoe UI Light" panose="020B0502040204020203" pitchFamily="34" charset="0"/>
              </a:rPr>
              <a:t>https://</a:t>
            </a:r>
            <a:r>
              <a:rPr lang="en-US" b="1" dirty="0" err="1">
                <a:solidFill>
                  <a:schemeClr val="accent1">
                    <a:lumMod val="75000"/>
                  </a:schemeClr>
                </a:solidFill>
                <a:latin typeface="Segoe UI Light" panose="020B0502040204020203" pitchFamily="34" charset="0"/>
                <a:cs typeface="Segoe UI Light" panose="020B0502040204020203" pitchFamily="34" charset="0"/>
              </a:rPr>
              <a:t>azure.microsoft.com</a:t>
            </a:r>
            <a:r>
              <a:rPr lang="en-US" b="1" dirty="0">
                <a:solidFill>
                  <a:schemeClr val="accent1">
                    <a:lumMod val="75000"/>
                  </a:schemeClr>
                </a:solidFill>
                <a:latin typeface="Segoe UI Light" panose="020B0502040204020203" pitchFamily="34" charset="0"/>
                <a:cs typeface="Segoe UI Light" panose="020B0502040204020203" pitchFamily="34" charset="0"/>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Manage security risks by using an appropriate security solution</a:t>
            </a:r>
          </a:p>
        </p:txBody>
      </p:sp>
      <p:sp>
        <p:nvSpPr>
          <p:cNvPr id="3" name="Text Placeholder 2"/>
          <p:cNvSpPr>
            <a:spLocks noGrp="1"/>
          </p:cNvSpPr>
          <p:nvPr>
            <p:ph type="body" idx="1"/>
          </p:nvPr>
        </p:nvSpPr>
        <p:spPr/>
        <p:txBody>
          <a:bodyPr/>
          <a:lstStyle/>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CIA-Triad Security Model</a:t>
            </a:r>
          </a:p>
        </p:txBody>
      </p:sp>
      <p:sp>
        <p:nvSpPr>
          <p:cNvPr id="5" name="Content Placeholder 4"/>
          <p:cNvSpPr>
            <a:spLocks noGrp="1"/>
          </p:cNvSpPr>
          <p:nvPr>
            <p:ph idx="1"/>
          </p:nvPr>
        </p:nvSpPr>
        <p:spPr/>
        <p:txBody>
          <a:bodyPr>
            <a:normAutofit lnSpcReduction="10000"/>
          </a:bodyPr>
          <a:lstStyle/>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Confidentiality: Prevention of unauthorized access to system</a:t>
            </a:r>
          </a:p>
          <a:p>
            <a:r>
              <a:rPr lang="en-US" dirty="0">
                <a:latin typeface="Segoe UI Light" panose="020B0502040204020203" pitchFamily="34" charset="0"/>
                <a:cs typeface="Segoe UI Light" panose="020B0502040204020203" pitchFamily="34" charset="0"/>
              </a:rPr>
              <a:t>Integrity: Prevention of unauthorized modification of system</a:t>
            </a:r>
          </a:p>
          <a:p>
            <a:r>
              <a:rPr lang="en-US" dirty="0">
                <a:latin typeface="Segoe UI Light" panose="020B0502040204020203" pitchFamily="34" charset="0"/>
                <a:cs typeface="Segoe UI Light" panose="020B0502040204020203" pitchFamily="34" charset="0"/>
              </a:rPr>
              <a:t>Availability: Prevention of disruption of service/availability of system</a:t>
            </a:r>
          </a:p>
          <a:p>
            <a:pPr lvl="1"/>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latin typeface="Segoe UI Light" panose="020B0502040204020203" pitchFamily="34" charset="0"/>
                <a:cs typeface="Segoe UI Light" panose="020B0502040204020203" pitchFamily="34" charset="0"/>
              </a:rPr>
              <a:t>Microsoft Azure is your security partner</a:t>
            </a:r>
          </a:p>
          <a:p>
            <a:r>
              <a:rPr lang="en-US" dirty="0">
                <a:latin typeface="Segoe UI Light" panose="020B0502040204020203" pitchFamily="34" charset="0"/>
                <a:cs typeface="Segoe UI Light" panose="020B0502040204020203" pitchFamily="34" charset="0"/>
              </a:rPr>
              <a:t>Security responsibilities depend on delivery model</a:t>
            </a:r>
          </a:p>
          <a:p>
            <a:pPr lvl="1"/>
            <a:r>
              <a:rPr lang="en-US" dirty="0">
                <a:latin typeface="Segoe UI Light" panose="020B0502040204020203" pitchFamily="34" charset="0"/>
                <a:cs typeface="Segoe UI Light" panose="020B0502040204020203" pitchFamily="34" charset="0"/>
              </a:rPr>
              <a:t>Vulnerabilities are portable!</a:t>
            </a:r>
          </a:p>
          <a:p>
            <a:r>
              <a:rPr lang="en-US" dirty="0">
                <a:latin typeface="Segoe UI Light" panose="020B0502040204020203" pitchFamily="34" charset="0"/>
                <a:cs typeface="Segoe UI Light" panose="020B0502040204020203" pitchFamily="34" charset="0"/>
              </a:rPr>
              <a:t>Azure “security toolbox”</a:t>
            </a:r>
          </a:p>
          <a:p>
            <a:pPr lvl="1"/>
            <a:r>
              <a:rPr lang="en-US" dirty="0">
                <a:latin typeface="Segoe UI Light" panose="020B0502040204020203" pitchFamily="34" charset="0"/>
                <a:cs typeface="Segoe UI Light" panose="020B0502040204020203" pitchFamily="34" charset="0"/>
              </a:rPr>
              <a:t>Operations Management Suite (OMS)</a:t>
            </a:r>
          </a:p>
          <a:p>
            <a:pPr lvl="1"/>
            <a:r>
              <a:rPr lang="en-US" dirty="0">
                <a:latin typeface="Segoe UI Light" panose="020B0502040204020203" pitchFamily="34" charset="0"/>
                <a:cs typeface="Segoe UI Light" panose="020B0502040204020203" pitchFamily="34" charset="0"/>
              </a:rPr>
              <a:t>Activity Log</a:t>
            </a:r>
          </a:p>
          <a:p>
            <a:pPr lvl="1"/>
            <a:r>
              <a:rPr lang="en-US" dirty="0">
                <a:latin typeface="Segoe UI Light" panose="020B0502040204020203" pitchFamily="34" charset="0"/>
                <a:cs typeface="Segoe UI Light" panose="020B0502040204020203" pitchFamily="34" charset="0"/>
              </a:rPr>
              <a:t>Azure Security Center (ASC)</a:t>
            </a:r>
          </a:p>
          <a:p>
            <a:endParaRPr lang="en-US" dirty="0">
              <a:latin typeface="Segoe UI Light" panose="020B0502040204020203" pitchFamily="34" charset="0"/>
              <a:cs typeface="Segoe UI Light" panose="020B0502040204020203" pitchFamily="34" charset="0"/>
            </a:endParaRPr>
          </a:p>
          <a:p>
            <a:pPr lvl="1"/>
            <a:endParaRPr lang="en-US" dirty="0">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Operations Management Suite</a:t>
            </a:r>
          </a:p>
        </p:txBody>
      </p:sp>
      <p:sp>
        <p:nvSpPr>
          <p:cNvPr id="6" name="Content Placeholder 5"/>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Single integration/control point for Azure Services</a:t>
            </a:r>
          </a:p>
          <a:p>
            <a:pPr lvl="1"/>
            <a:r>
              <a:rPr lang="en-US" dirty="0">
                <a:latin typeface="Segoe UI Light" panose="020B0502040204020203" pitchFamily="34" charset="0"/>
                <a:cs typeface="Segoe UI Light" panose="020B0502040204020203" pitchFamily="34" charset="0"/>
              </a:rPr>
              <a:t>Integrates with 3</a:t>
            </a:r>
            <a:r>
              <a:rPr lang="en-US" baseline="30000" dirty="0">
                <a:latin typeface="Segoe UI Light" panose="020B0502040204020203" pitchFamily="34" charset="0"/>
                <a:cs typeface="Segoe UI Light" panose="020B0502040204020203" pitchFamily="34" charset="0"/>
              </a:rPr>
              <a:t>rd</a:t>
            </a:r>
            <a:r>
              <a:rPr lang="en-US" dirty="0">
                <a:latin typeface="Segoe UI Light" panose="020B0502040204020203" pitchFamily="34" charset="0"/>
                <a:cs typeface="Segoe UI Light" panose="020B0502040204020203" pitchFamily="34" charset="0"/>
              </a:rPr>
              <a:t> party services from marketplace</a:t>
            </a:r>
          </a:p>
          <a:p>
            <a:pPr lvl="1"/>
            <a:r>
              <a:rPr lang="en-US" dirty="0">
                <a:latin typeface="Segoe UI Light" panose="020B0502040204020203" pitchFamily="34" charset="0"/>
                <a:cs typeface="Segoe UI Light" panose="020B0502040204020203" pitchFamily="34" charset="0"/>
              </a:rPr>
              <a:t>Anything with an agent</a:t>
            </a:r>
          </a:p>
          <a:p>
            <a:r>
              <a:rPr lang="en-US" dirty="0">
                <a:latin typeface="Segoe UI Light" panose="020B0502040204020203" pitchFamily="34" charset="0"/>
                <a:cs typeface="Segoe UI Light" panose="020B0502040204020203" pitchFamily="34" charset="0"/>
              </a:rPr>
              <a:t>Provides operational intelligence across hybrid environments</a:t>
            </a:r>
          </a:p>
          <a:p>
            <a:r>
              <a:rPr lang="en-US" dirty="0">
                <a:latin typeface="Segoe UI Light" panose="020B0502040204020203" pitchFamily="34" charset="0"/>
                <a:cs typeface="Segoe UI Light" panose="020B0502040204020203" pitchFamily="34" charset="0"/>
              </a:rPr>
              <a:t>Process automation and monitoring of resources</a:t>
            </a:r>
          </a:p>
          <a:p>
            <a:r>
              <a:rPr lang="en-US" dirty="0">
                <a:latin typeface="Segoe UI Light" panose="020B0502040204020203" pitchFamily="34" charset="0"/>
                <a:cs typeface="Segoe UI Light" panose="020B0502040204020203" pitchFamily="34" charset="0"/>
              </a:rPr>
              <a:t>Cloud-based SaaS (thus highly available)</a:t>
            </a:r>
          </a:p>
          <a:p>
            <a:r>
              <a:rPr lang="en-US" dirty="0">
                <a:latin typeface="Segoe UI Light" panose="020B0502040204020203" pitchFamily="34" charset="0"/>
                <a:cs typeface="Segoe UI Light" panose="020B0502040204020203" pitchFamily="34" charset="0"/>
              </a:rPr>
              <a:t>Protects privacy and security of data, while delivering software and services to manage the IT infrastructure.</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5369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Operations Management Suite</a:t>
            </a:r>
          </a:p>
        </p:txBody>
      </p:sp>
      <p:sp>
        <p:nvSpPr>
          <p:cNvPr id="6" name="Content Placeholder 5"/>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Log Analytics</a:t>
            </a:r>
          </a:p>
          <a:p>
            <a:pPr lvl="1"/>
            <a:r>
              <a:rPr lang="en-US" dirty="0">
                <a:latin typeface="Segoe UI Light" panose="020B0502040204020203" pitchFamily="34" charset="0"/>
                <a:cs typeface="Segoe UI Light" panose="020B0502040204020203" pitchFamily="34" charset="0"/>
              </a:rPr>
              <a:t>Central monitoring and analysis of logs from multiple sources</a:t>
            </a:r>
          </a:p>
          <a:p>
            <a:r>
              <a:rPr lang="en-US" dirty="0">
                <a:latin typeface="Segoe UI Light" panose="020B0502040204020203" pitchFamily="34" charset="0"/>
                <a:cs typeface="Segoe UI Light" panose="020B0502040204020203" pitchFamily="34" charset="0"/>
              </a:rPr>
              <a:t>Automation</a:t>
            </a:r>
          </a:p>
          <a:p>
            <a:pPr lvl="1"/>
            <a:r>
              <a:rPr lang="en-US" dirty="0">
                <a:latin typeface="Segoe UI Light" panose="020B0502040204020203" pitchFamily="34" charset="0"/>
                <a:cs typeface="Segoe UI Light" panose="020B0502040204020203" pitchFamily="34" charset="0"/>
              </a:rPr>
              <a:t>Process automation</a:t>
            </a:r>
          </a:p>
          <a:p>
            <a:pPr lvl="1"/>
            <a:r>
              <a:rPr lang="en-US" dirty="0">
                <a:latin typeface="Segoe UI Light" panose="020B0502040204020203" pitchFamily="34" charset="0"/>
                <a:cs typeface="Segoe UI Light" panose="020B0502040204020203" pitchFamily="34" charset="0"/>
              </a:rPr>
              <a:t>Configuration enforcement </a:t>
            </a:r>
          </a:p>
          <a:p>
            <a:r>
              <a:rPr lang="en-US" dirty="0">
                <a:latin typeface="Segoe UI Light" panose="020B0502040204020203" pitchFamily="34" charset="0"/>
                <a:cs typeface="Segoe UI Light" panose="020B0502040204020203" pitchFamily="34" charset="0"/>
              </a:rPr>
              <a:t>Backup</a:t>
            </a:r>
          </a:p>
          <a:p>
            <a:pPr lvl="1"/>
            <a:r>
              <a:rPr lang="en-US" dirty="0">
                <a:latin typeface="Segoe UI Light" panose="020B0502040204020203" pitchFamily="34" charset="0"/>
                <a:cs typeface="Segoe UI Light" panose="020B0502040204020203" pitchFamily="34" charset="0"/>
              </a:rPr>
              <a:t>Backup and restore critical data</a:t>
            </a:r>
          </a:p>
          <a:p>
            <a:r>
              <a:rPr lang="en-US" dirty="0">
                <a:latin typeface="Segoe UI Light" panose="020B0502040204020203" pitchFamily="34" charset="0"/>
                <a:cs typeface="Segoe UI Light" panose="020B0502040204020203" pitchFamily="34" charset="0"/>
              </a:rPr>
              <a:t>Site Recovery</a:t>
            </a:r>
          </a:p>
          <a:p>
            <a:pPr lvl="1"/>
            <a:r>
              <a:rPr lang="en-US" dirty="0">
                <a:latin typeface="Segoe UI Light" panose="020B0502040204020203" pitchFamily="34" charset="0"/>
                <a:cs typeface="Segoe UI Light" panose="020B0502040204020203" pitchFamily="34" charset="0"/>
              </a:rPr>
              <a:t>High availability for critical applications</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4024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Operations Management Suite</a:t>
            </a:r>
          </a:p>
        </p:txBody>
      </p:sp>
      <p:sp>
        <p:nvSpPr>
          <p:cNvPr id="3" name="Content Placeholder 2"/>
          <p:cNvSpPr>
            <a:spLocks noGrp="1"/>
          </p:cNvSpPr>
          <p:nvPr>
            <p:ph idx="1"/>
          </p:nvPr>
        </p:nvSpPr>
        <p:spPr/>
        <p:txBody>
          <a:bodyPr/>
          <a:lstStyle/>
          <a:p>
            <a:pPr marL="0" indent="0">
              <a:buNone/>
            </a:pPr>
            <a:r>
              <a:rPr lang="en-US" dirty="0">
                <a:latin typeface="Segoe UI Light" panose="020B0502040204020203" pitchFamily="34" charset="0"/>
                <a:cs typeface="Segoe UI Light" panose="020B0502040204020203" pitchFamily="34" charset="0"/>
              </a:rPr>
              <a:t>Integrating OMS</a:t>
            </a:r>
          </a:p>
          <a:p>
            <a:r>
              <a:rPr lang="en-US" dirty="0">
                <a:latin typeface="Segoe UI Light" panose="020B0502040204020203" pitchFamily="34" charset="0"/>
                <a:cs typeface="Segoe UI Light" panose="020B0502040204020203" pitchFamily="34" charset="0"/>
              </a:rPr>
              <a:t>Workspace in Azure</a:t>
            </a:r>
          </a:p>
          <a:p>
            <a:r>
              <a:rPr lang="en-US" dirty="0">
                <a:latin typeface="Segoe UI Light" panose="020B0502040204020203" pitchFamily="34" charset="0"/>
                <a:cs typeface="Segoe UI Light" panose="020B0502040204020203" pitchFamily="34" charset="0"/>
              </a:rPr>
              <a:t>Multiple Connection Methods</a:t>
            </a:r>
          </a:p>
          <a:p>
            <a:pPr lvl="1"/>
            <a:r>
              <a:rPr lang="en-US" dirty="0">
                <a:latin typeface="Segoe UI Light" panose="020B0502040204020203" pitchFamily="34" charset="0"/>
                <a:cs typeface="Segoe UI Light" panose="020B0502040204020203" pitchFamily="34" charset="0"/>
              </a:rPr>
              <a:t>OMS agent installed directly on Windows/Linux host</a:t>
            </a:r>
          </a:p>
          <a:p>
            <a:pPr lvl="1"/>
            <a:r>
              <a:rPr lang="en-US" dirty="0">
                <a:latin typeface="Segoe UI Light" panose="020B0502040204020203" pitchFamily="34" charset="0"/>
                <a:cs typeface="Segoe UI Light" panose="020B0502040204020203" pitchFamily="34" charset="0"/>
              </a:rPr>
              <a:t>SCOM</a:t>
            </a:r>
          </a:p>
          <a:p>
            <a:pPr lvl="1"/>
            <a:r>
              <a:rPr lang="en-US" dirty="0">
                <a:latin typeface="Segoe UI Light" panose="020B0502040204020203" pitchFamily="34" charset="0"/>
                <a:cs typeface="Segoe UI Light" panose="020B0502040204020203" pitchFamily="34" charset="0"/>
              </a:rPr>
              <a:t>Azure diagnostic VM extension storage account</a:t>
            </a:r>
          </a:p>
          <a:p>
            <a:pPr lvl="1"/>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2073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Activity Log</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Provides visibility into subscription-level activity (control-plane)</a:t>
            </a:r>
          </a:p>
          <a:p>
            <a:pPr lvl="1"/>
            <a:r>
              <a:rPr lang="en-US" dirty="0">
                <a:latin typeface="Segoe UI Light" panose="020B0502040204020203" pitchFamily="34" charset="0"/>
                <a:cs typeface="Segoe UI Light" panose="020B0502040204020203" pitchFamily="34" charset="0"/>
              </a:rPr>
              <a:t>Information about operations performed ON resources not WITHIN</a:t>
            </a:r>
          </a:p>
          <a:p>
            <a:pPr lvl="1"/>
            <a:r>
              <a:rPr lang="en-US" dirty="0">
                <a:latin typeface="Segoe UI Light" panose="020B0502040204020203" pitchFamily="34" charset="0"/>
                <a:cs typeface="Segoe UI Light" panose="020B0502040204020203" pitchFamily="34" charset="0"/>
              </a:rPr>
              <a:t>Answers the question: “What, Who, and When?”</a:t>
            </a:r>
          </a:p>
          <a:p>
            <a:pPr lvl="2"/>
            <a:r>
              <a:rPr lang="en-US" dirty="0">
                <a:latin typeface="Segoe UI Light" panose="020B0502040204020203" pitchFamily="34" charset="0"/>
                <a:cs typeface="Segoe UI Light" panose="020B0502040204020203" pitchFamily="34" charset="0"/>
              </a:rPr>
              <a:t>Azure Resource Manager operational data</a:t>
            </a:r>
          </a:p>
          <a:p>
            <a:pPr lvl="2"/>
            <a:r>
              <a:rPr lang="en-US" dirty="0">
                <a:latin typeface="Segoe UI Light" panose="020B0502040204020203" pitchFamily="34" charset="0"/>
                <a:cs typeface="Segoe UI Light" panose="020B0502040204020203" pitchFamily="34" charset="0"/>
              </a:rPr>
              <a:t>Service Health events/updates</a:t>
            </a:r>
          </a:p>
          <a:p>
            <a:r>
              <a:rPr lang="en-US" dirty="0">
                <a:latin typeface="Segoe UI Light" panose="020B0502040204020203" pitchFamily="34" charset="0"/>
                <a:cs typeface="Segoe UI Light" panose="020B0502040204020203" pitchFamily="34" charset="0"/>
              </a:rPr>
              <a:t>Limited to Azure Infrastructure and Services</a:t>
            </a:r>
          </a:p>
          <a:p>
            <a:pPr lvl="2"/>
            <a:r>
              <a:rPr lang="en-US" dirty="0">
                <a:latin typeface="Segoe UI Light" panose="020B0502040204020203" pitchFamily="34" charset="0"/>
                <a:cs typeface="Segoe UI Light" panose="020B0502040204020203" pitchFamily="34" charset="0"/>
              </a:rPr>
              <a:t>Cannot provide information about OS or custom application events</a:t>
            </a:r>
          </a:p>
          <a:p>
            <a:r>
              <a:rPr lang="en-US" dirty="0">
                <a:latin typeface="Segoe UI Light" panose="020B0502040204020203" pitchFamily="34" charset="0"/>
                <a:cs typeface="Segoe UI Light" panose="020B0502040204020203" pitchFamily="34" charset="0"/>
              </a:rPr>
              <a:t>Differ from resource-level diagnostic logs</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096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Which Azure AD editions provide self service password reset?</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Free</a:t>
            </a:r>
          </a:p>
          <a:p>
            <a:r>
              <a:rPr lang="en-US" dirty="0">
                <a:latin typeface="Segoe UI Light" panose="020B0502040204020203" pitchFamily="34" charset="0"/>
                <a:cs typeface="Segoe UI Light" panose="020B0502040204020203" pitchFamily="34" charset="0"/>
              </a:rPr>
              <a:t>Basic</a:t>
            </a:r>
          </a:p>
          <a:p>
            <a:r>
              <a:rPr lang="en-US" dirty="0">
                <a:latin typeface="Segoe UI Light" panose="020B0502040204020203" pitchFamily="34" charset="0"/>
                <a:cs typeface="Segoe UI Light" panose="020B0502040204020203" pitchFamily="34" charset="0"/>
              </a:rPr>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Security Center</a:t>
            </a:r>
          </a:p>
        </p:txBody>
      </p:sp>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Provides a central view of security state</a:t>
            </a:r>
          </a:p>
          <a:p>
            <a:pPr lvl="1"/>
            <a:r>
              <a:rPr lang="en-US" dirty="0">
                <a:latin typeface="Segoe UI Light" panose="020B0502040204020203" pitchFamily="34" charset="0"/>
                <a:cs typeface="Segoe UI Light" panose="020B0502040204020203" pitchFamily="34" charset="0"/>
              </a:rPr>
              <a:t>Azure resources</a:t>
            </a:r>
          </a:p>
          <a:p>
            <a:pPr lvl="1"/>
            <a:r>
              <a:rPr lang="en-US" dirty="0">
                <a:latin typeface="Segoe UI Light" panose="020B0502040204020203" pitchFamily="34" charset="0"/>
                <a:cs typeface="Segoe UI Light" panose="020B0502040204020203" pitchFamily="34" charset="0"/>
              </a:rPr>
              <a:t>On-Premises</a:t>
            </a:r>
          </a:p>
          <a:p>
            <a:pPr lvl="1"/>
            <a:r>
              <a:rPr lang="en-US" dirty="0">
                <a:latin typeface="Segoe UI Light" panose="020B0502040204020203" pitchFamily="34" charset="0"/>
                <a:cs typeface="Segoe UI Light" panose="020B0502040204020203" pitchFamily="34" charset="0"/>
              </a:rPr>
              <a:t>Other clouds</a:t>
            </a:r>
          </a:p>
          <a:p>
            <a:r>
              <a:rPr lang="en-US" dirty="0">
                <a:latin typeface="Segoe UI Light" panose="020B0502040204020203" pitchFamily="34" charset="0"/>
                <a:cs typeface="Segoe UI Light" panose="020B0502040204020203" pitchFamily="34" charset="0"/>
              </a:rPr>
              <a:t>Unified Visibility and Control</a:t>
            </a:r>
          </a:p>
          <a:p>
            <a:pPr lvl="1"/>
            <a:r>
              <a:rPr lang="en-US" dirty="0">
                <a:latin typeface="Segoe UI Light" panose="020B0502040204020203" pitchFamily="34" charset="0"/>
                <a:cs typeface="Segoe UI Light" panose="020B0502040204020203" pitchFamily="34" charset="0"/>
              </a:rPr>
              <a:t>Define security configuration policies</a:t>
            </a:r>
          </a:p>
          <a:p>
            <a:pPr lvl="1"/>
            <a:r>
              <a:rPr lang="en-US" dirty="0">
                <a:latin typeface="Segoe UI Light" panose="020B0502040204020203" pitchFamily="34" charset="0"/>
                <a:cs typeface="Segoe UI Light" panose="020B0502040204020203" pitchFamily="34" charset="0"/>
              </a:rPr>
              <a:t>Monitor policy </a:t>
            </a:r>
            <a:r>
              <a:rPr lang="en-US" dirty="0" err="1">
                <a:latin typeface="Segoe UI Light" panose="020B0502040204020203" pitchFamily="34" charset="0"/>
                <a:cs typeface="Segoe UI Light" panose="020B0502040204020203" pitchFamily="34" charset="0"/>
              </a:rPr>
              <a:t>adherance</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Adaptive Threat Prevention</a:t>
            </a:r>
          </a:p>
          <a:p>
            <a:pPr lvl="1"/>
            <a:r>
              <a:rPr lang="en-US" dirty="0">
                <a:latin typeface="Segoe UI Light" panose="020B0502040204020203" pitchFamily="34" charset="0"/>
                <a:cs typeface="Segoe UI Light" panose="020B0502040204020203" pitchFamily="34" charset="0"/>
              </a:rPr>
              <a:t>Continuous security assessment</a:t>
            </a:r>
          </a:p>
          <a:p>
            <a:r>
              <a:rPr lang="en-US" dirty="0">
                <a:latin typeface="Segoe UI Light" panose="020B0502040204020203" pitchFamily="34" charset="0"/>
                <a:cs typeface="Segoe UI Light" panose="020B0502040204020203" pitchFamily="34" charset="0"/>
              </a:rPr>
              <a:t>Threat detection</a:t>
            </a:r>
          </a:p>
        </p:txBody>
      </p:sp>
    </p:spTree>
    <p:extLst>
      <p:ext uri="{BB962C8B-B14F-4D97-AF65-F5344CB8AC3E}">
        <p14:creationId xmlns:p14="http://schemas.microsoft.com/office/powerpoint/2010/main" val="1361163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Security Center</a:t>
            </a:r>
          </a:p>
        </p:txBody>
      </p:sp>
    </p:spTree>
    <p:extLst>
      <p:ext uri="{BB962C8B-B14F-4D97-AF65-F5344CB8AC3E}">
        <p14:creationId xmlns:p14="http://schemas.microsoft.com/office/powerpoint/2010/main" val="1168186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Advanced analytics</a:t>
            </a:r>
          </a:p>
          <a:p>
            <a:r>
              <a:rPr lang="en-US" dirty="0">
                <a:latin typeface="Segoe UI Light" panose="020B0502040204020203" pitchFamily="34" charset="0"/>
                <a:cs typeface="Segoe UI Light" panose="020B0502040204020203" pitchFamily="34" charset="0"/>
              </a:rPr>
              <a:t>Azure Security Center</a:t>
            </a:r>
          </a:p>
          <a:p>
            <a:r>
              <a:rPr lang="en-US" dirty="0">
                <a:latin typeface="Segoe UI Light" panose="020B0502040204020203" pitchFamily="34" charset="0"/>
                <a:cs typeface="Segoe UI Light" panose="020B0502040204020203" pitchFamily="34" charset="0"/>
              </a:rPr>
              <a:t>RBAC Monitor</a:t>
            </a:r>
          </a:p>
          <a:p>
            <a:r>
              <a:rPr lang="en-US" dirty="0">
                <a:latin typeface="Segoe UI Light" panose="020B0502040204020203" pitchFamily="34" charset="0"/>
                <a:cs typeface="Segoe UI Light" panose="020B0502040204020203" pitchFamily="34" charset="0"/>
              </a:rPr>
              <a:t>SCOM</a:t>
            </a:r>
          </a:p>
        </p:txBody>
      </p:sp>
    </p:spTree>
    <p:extLst>
      <p:ext uri="{BB962C8B-B14F-4D97-AF65-F5344CB8AC3E}">
        <p14:creationId xmlns:p14="http://schemas.microsoft.com/office/powerpoint/2010/main" val="291242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latin typeface="Segoe UI Light" panose="020B0502040204020203" pitchFamily="34" charset="0"/>
              <a:cs typeface="Segoe UI Light" panose="020B0502040204020203" pitchFamily="34" charset="0"/>
            </a:endParaRPr>
          </a:p>
          <a:p>
            <a:pPr>
              <a:buFont typeface="+mj-lt"/>
              <a:buAutoNum type="arabicParenR" startAt="2"/>
            </a:pPr>
            <a:r>
              <a:rPr lang="en-US" dirty="0">
                <a:latin typeface="Segoe UI Light" panose="020B0502040204020203" pitchFamily="34" charset="0"/>
                <a:cs typeface="Segoe UI Light" panose="020B0502040204020203" pitchFamily="34" charset="0"/>
              </a:rPr>
              <a:t>Azure Security Center</a:t>
            </a:r>
          </a:p>
        </p:txBody>
      </p:sp>
    </p:spTree>
    <p:extLst>
      <p:ext uri="{BB962C8B-B14F-4D97-AF65-F5344CB8AC3E}">
        <p14:creationId xmlns:p14="http://schemas.microsoft.com/office/powerpoint/2010/main" val="192464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Which Azure AD editions provide self service password reset?</a:t>
            </a:r>
          </a:p>
        </p:txBody>
      </p:sp>
      <p:sp>
        <p:nvSpPr>
          <p:cNvPr id="5" name="Content Placeholder 4"/>
          <p:cNvSpPr>
            <a:spLocks noGrp="1"/>
          </p:cNvSpPr>
          <p:nvPr>
            <p:ph idx="1"/>
          </p:nvPr>
        </p:nvSpPr>
        <p:spPr/>
        <p:txBody>
          <a:bodyPr/>
          <a:lstStyle/>
          <a:p>
            <a:endParaRPr lang="en-US" dirty="0">
              <a:latin typeface="Segoe UI Light" panose="020B0502040204020203" pitchFamily="34" charset="0"/>
              <a:cs typeface="Segoe UI Light" panose="020B0502040204020203" pitchFamily="34" charset="0"/>
            </a:endParaRPr>
          </a:p>
          <a:p>
            <a:pPr>
              <a:buFont typeface="+mj-lt"/>
              <a:buAutoNum type="arabicParenR" startAt="2"/>
            </a:pPr>
            <a:r>
              <a:rPr lang="en-US" dirty="0">
                <a:latin typeface="Segoe UI Light" panose="020B0502040204020203" pitchFamily="34" charset="0"/>
                <a:cs typeface="Segoe UI Light" panose="020B0502040204020203" pitchFamily="34" charset="0"/>
              </a:rPr>
              <a:t>Basic</a:t>
            </a:r>
          </a:p>
          <a:p>
            <a:pPr>
              <a:buAutoNum type="arabicParenR" startAt="2"/>
            </a:pPr>
            <a:r>
              <a:rPr lang="en-US" dirty="0">
                <a:latin typeface="Segoe UI Light" panose="020B0502040204020203" pitchFamily="34" charset="0"/>
                <a:cs typeface="Segoe UI Light" panose="020B0502040204020203" pitchFamily="34" charset="0"/>
              </a:rPr>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latin typeface="Segoe UI Light" panose="020B0502040204020203" pitchFamily="34" charset="0"/>
                <a:cs typeface="Segoe UI Light" panose="020B0502040204020203" pitchFamily="34" charset="0"/>
              </a:rPr>
              <a:t>REST API endpoints (OData 3.0 compliant)</a:t>
            </a:r>
          </a:p>
          <a:p>
            <a:pPr marL="0" indent="0">
              <a:buNone/>
            </a:pPr>
            <a:r>
              <a:rPr lang="en-US" dirty="0">
                <a:latin typeface="Segoe UI Light" panose="020B0502040204020203" pitchFamily="34" charset="0"/>
                <a:cs typeface="Segoe UI Light" panose="020B0502040204020203" pitchFamily="34" charset="0"/>
              </a:rPr>
              <a:t>Supports common CRUD operations:</a:t>
            </a:r>
          </a:p>
          <a:p>
            <a:pPr marL="0" indent="0">
              <a:buNone/>
            </a:pPr>
            <a:r>
              <a:rPr lang="en-US" dirty="0">
                <a:latin typeface="Segoe UI Light" panose="020B0502040204020203" pitchFamily="34" charset="0"/>
                <a:cs typeface="Segoe UI Light" panose="020B0502040204020203" pitchFamily="34" charset="0"/>
              </a:rPr>
              <a:t>    Create a new user in a directory</a:t>
            </a:r>
          </a:p>
          <a:p>
            <a:pPr marL="0" indent="0">
              <a:buNone/>
            </a:pPr>
            <a:r>
              <a:rPr lang="en-US" dirty="0">
                <a:latin typeface="Segoe UI Light" panose="020B0502040204020203" pitchFamily="34" charset="0"/>
                <a:cs typeface="Segoe UI Light" panose="020B0502040204020203" pitchFamily="34" charset="0"/>
              </a:rPr>
              <a:t>    Get a user’s detailed properties</a:t>
            </a:r>
          </a:p>
          <a:p>
            <a:pPr marL="0" indent="0">
              <a:buNone/>
            </a:pPr>
            <a:r>
              <a:rPr lang="en-US" dirty="0">
                <a:latin typeface="Segoe UI Light" panose="020B0502040204020203" pitchFamily="34" charset="0"/>
                <a:cs typeface="Segoe UI Light" panose="020B0502040204020203" pitchFamily="34" charset="0"/>
              </a:rPr>
              <a:t>    Update a user’s properties</a:t>
            </a:r>
          </a:p>
          <a:p>
            <a:pPr marL="0" indent="0">
              <a:buNone/>
            </a:pPr>
            <a:r>
              <a:rPr lang="en-US" dirty="0">
                <a:latin typeface="Segoe UI Light" panose="020B0502040204020203" pitchFamily="34" charset="0"/>
                <a:cs typeface="Segoe UI Light" panose="020B0502040204020203" pitchFamily="34" charset="0"/>
              </a:rPr>
              <a:t>    Check a user’s group membership for role-based access</a:t>
            </a:r>
          </a:p>
          <a:p>
            <a:pPr marL="0" indent="0">
              <a:buNone/>
            </a:pPr>
            <a:r>
              <a:rPr lang="en-US" dirty="0">
                <a:latin typeface="Segoe UI Light" panose="020B0502040204020203" pitchFamily="34" charset="0"/>
                <a:cs typeface="Segoe UI Light" panose="020B0502040204020203" pitchFamily="34" charset="0"/>
              </a:rPr>
              <a:t>    Disable a user’s account or delete it entirely</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NOTE: </a:t>
            </a:r>
            <a:r>
              <a:rPr lang="en-US" b="1" dirty="0">
                <a:solidFill>
                  <a:schemeClr val="accent1">
                    <a:lumMod val="75000"/>
                  </a:schemeClr>
                </a:solidFill>
                <a:latin typeface="Segoe UI Light" panose="020B0502040204020203" pitchFamily="34" charset="0"/>
                <a:cs typeface="Segoe UI Light" panose="020B0502040204020203" pitchFamily="34" charset="0"/>
              </a:rPr>
              <a:t>Microsoft Graph</a:t>
            </a:r>
            <a:r>
              <a:rPr lang="en-US" dirty="0">
                <a:latin typeface="Segoe UI Light" panose="020B0502040204020203" pitchFamily="34" charset="0"/>
                <a:cs typeface="Segoe UI Light" panose="020B0502040204020203" pitchFamily="34" charset="0"/>
              </a:rPr>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5.xml><?xml version="1.0" encoding="utf-8"?>
<a:theme xmlns:a="http://schemas.openxmlformats.org/drawingml/2006/main" name="DARK GRAY TEMPLATE">
  <a:themeElements>
    <a:clrScheme name="BT - Blue - dark back, gold and lime">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69423F-286C-4B6F-81F7-3684800E43FD}"/>
    </a:ext>
  </a:extLst>
</a:theme>
</file>

<file path=ppt/theme/theme6.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
  <TotalTime>15523</TotalTime>
  <Words>8137</Words>
  <Application>Microsoft Office PowerPoint</Application>
  <PresentationFormat>Widescreen</PresentationFormat>
  <Paragraphs>994</Paragraphs>
  <Slides>76</Slides>
  <Notes>76</Notes>
  <HiddenSlides>30</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76</vt:i4>
      </vt:variant>
    </vt:vector>
  </HeadingPairs>
  <TitlesOfParts>
    <vt:vector size="93" baseType="lpstr">
      <vt:lpstr>Arial</vt:lpstr>
      <vt:lpstr>Calibri</vt:lpstr>
      <vt:lpstr>Calibri Light</vt:lpstr>
      <vt:lpstr>Consolas</vt:lpstr>
      <vt:lpstr>Courier New</vt:lpstr>
      <vt:lpstr>Mangal</vt:lpstr>
      <vt:lpstr>Segoe UI</vt:lpstr>
      <vt:lpstr>Segoe UI Light</vt:lpstr>
      <vt:lpstr>Segoe UI Semilight</vt:lpstr>
      <vt:lpstr>Wingdings</vt:lpstr>
      <vt:lpstr>3_Office Theme</vt:lpstr>
      <vt:lpstr>Office Theme</vt:lpstr>
      <vt:lpstr>7-00134_MS_Qwest_template_Segoe</vt:lpstr>
      <vt:lpstr>WHITE TEMPLATE</vt:lpstr>
      <vt:lpstr>DARK GRAY TEMPLATE</vt:lpstr>
      <vt:lpstr>1_3CMG_MarketResearch_template_White_16-9_internalUse</vt:lpstr>
      <vt:lpstr>think-cell Slide</vt:lpstr>
      <vt:lpstr>Design Security and Identity Solutions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Adam Grocholski</cp:lastModifiedBy>
  <cp:revision>575</cp:revision>
  <dcterms:created xsi:type="dcterms:W3CDTF">2015-09-15T13:10:44Z</dcterms:created>
  <dcterms:modified xsi:type="dcterms:W3CDTF">2018-06-04T20:56:01Z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